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21B2E"/>
        </a:solidFill>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C86018"/>
          </a:solidFill>
          <a:ln w="12700">
            <a:solidFill>
              <a:srgbClr val="C86018"/>
            </a:solidFill>
            <a:prstDash val="solid"/>
          </a:ln>
        </p:spPr>
      </p:sp>
      <p:sp>
        <p:nvSpPr>
          <p:cNvPr id="3" name="Shape 1"/>
          <p:cNvSpPr/>
          <p:nvPr/>
        </p:nvSpPr>
        <p:spPr>
          <a:xfrm>
            <a:off x="6583680" y="0"/>
            <a:ext cx="2560320" cy="5143500"/>
          </a:xfrm>
          <a:prstGeom prst="rect">
            <a:avLst/>
          </a:prstGeom>
          <a:solidFill>
            <a:srgbClr val="065A82">
              <a:alpha val="15000"/>
            </a:srgbClr>
          </a:solidFill>
          <a:ln w="12700">
            <a:solidFill>
              <a:srgbClr val="065A82">
                <a:alpha val="15000"/>
              </a:srgbClr>
            </a:solidFill>
            <a:prstDash val="solid"/>
          </a:ln>
        </p:spPr>
      </p:sp>
      <p:sp>
        <p:nvSpPr>
          <p:cNvPr id="4" name="Shape 2"/>
          <p:cNvSpPr/>
          <p:nvPr/>
        </p:nvSpPr>
        <p:spPr>
          <a:xfrm>
            <a:off x="7680960" y="0"/>
            <a:ext cx="1463040" cy="5143500"/>
          </a:xfrm>
          <a:prstGeom prst="rect">
            <a:avLst/>
          </a:prstGeom>
          <a:solidFill>
            <a:srgbClr val="1C7293">
              <a:alpha val="22000"/>
            </a:srgbClr>
          </a:solidFill>
          <a:ln w="12700">
            <a:solidFill>
              <a:srgbClr val="1C7293">
                <a:alpha val="22000"/>
              </a:srgbClr>
            </a:solidFill>
            <a:prstDash val="solid"/>
          </a:ln>
        </p:spPr>
      </p:sp>
      <p:sp>
        <p:nvSpPr>
          <p:cNvPr id="5" name="Shape 3"/>
          <p:cNvSpPr/>
          <p:nvPr/>
        </p:nvSpPr>
        <p:spPr>
          <a:xfrm>
            <a:off x="6675120" y="0"/>
            <a:ext cx="2286000" cy="0"/>
          </a:xfrm>
          <a:prstGeom prst="line">
            <a:avLst/>
          </a:prstGeom>
          <a:noFill/>
          <a:ln w="6350">
            <a:solidFill>
              <a:srgbClr val="1C7293">
                <a:alpha val="40000"/>
              </a:srgbClr>
            </a:solidFill>
            <a:prstDash val="solid"/>
          </a:ln>
        </p:spPr>
      </p:sp>
      <p:sp>
        <p:nvSpPr>
          <p:cNvPr id="6" name="Shape 4"/>
          <p:cNvSpPr/>
          <p:nvPr/>
        </p:nvSpPr>
        <p:spPr>
          <a:xfrm>
            <a:off x="6675120" y="1005840"/>
            <a:ext cx="2286000" cy="0"/>
          </a:xfrm>
          <a:prstGeom prst="line">
            <a:avLst/>
          </a:prstGeom>
          <a:noFill/>
          <a:ln w="6350">
            <a:solidFill>
              <a:srgbClr val="1C7293">
                <a:alpha val="40000"/>
              </a:srgbClr>
            </a:solidFill>
            <a:prstDash val="solid"/>
          </a:ln>
        </p:spPr>
      </p:sp>
      <p:sp>
        <p:nvSpPr>
          <p:cNvPr id="7" name="Shape 5"/>
          <p:cNvSpPr/>
          <p:nvPr/>
        </p:nvSpPr>
        <p:spPr>
          <a:xfrm>
            <a:off x="6675120" y="2011680"/>
            <a:ext cx="2286000" cy="0"/>
          </a:xfrm>
          <a:prstGeom prst="line">
            <a:avLst/>
          </a:prstGeom>
          <a:noFill/>
          <a:ln w="6350">
            <a:solidFill>
              <a:srgbClr val="1C7293">
                <a:alpha val="40000"/>
              </a:srgbClr>
            </a:solidFill>
            <a:prstDash val="solid"/>
          </a:ln>
        </p:spPr>
      </p:sp>
      <p:sp>
        <p:nvSpPr>
          <p:cNvPr id="8" name="Shape 6"/>
          <p:cNvSpPr/>
          <p:nvPr/>
        </p:nvSpPr>
        <p:spPr>
          <a:xfrm>
            <a:off x="6675120" y="3017520"/>
            <a:ext cx="2286000" cy="0"/>
          </a:xfrm>
          <a:prstGeom prst="line">
            <a:avLst/>
          </a:prstGeom>
          <a:noFill/>
          <a:ln w="6350">
            <a:solidFill>
              <a:srgbClr val="1C7293">
                <a:alpha val="40000"/>
              </a:srgbClr>
            </a:solidFill>
            <a:prstDash val="solid"/>
          </a:ln>
        </p:spPr>
      </p:sp>
      <p:sp>
        <p:nvSpPr>
          <p:cNvPr id="9" name="Shape 7"/>
          <p:cNvSpPr/>
          <p:nvPr/>
        </p:nvSpPr>
        <p:spPr>
          <a:xfrm>
            <a:off x="6675120" y="4023360"/>
            <a:ext cx="2286000" cy="0"/>
          </a:xfrm>
          <a:prstGeom prst="line">
            <a:avLst/>
          </a:prstGeom>
          <a:noFill/>
          <a:ln w="6350">
            <a:solidFill>
              <a:srgbClr val="1C7293">
                <a:alpha val="40000"/>
              </a:srgbClr>
            </a:solidFill>
            <a:prstDash val="solid"/>
          </a:ln>
        </p:spPr>
      </p:sp>
      <p:sp>
        <p:nvSpPr>
          <p:cNvPr id="10" name="Shape 8"/>
          <p:cNvSpPr/>
          <p:nvPr/>
        </p:nvSpPr>
        <p:spPr>
          <a:xfrm>
            <a:off x="6675120" y="5029200"/>
            <a:ext cx="2286000" cy="0"/>
          </a:xfrm>
          <a:prstGeom prst="line">
            <a:avLst/>
          </a:prstGeom>
          <a:noFill/>
          <a:ln w="6350">
            <a:solidFill>
              <a:srgbClr val="1C7293">
                <a:alpha val="40000"/>
              </a:srgbClr>
            </a:solidFill>
            <a:prstDash val="solid"/>
          </a:ln>
        </p:spPr>
      </p:sp>
      <p:sp>
        <p:nvSpPr>
          <p:cNvPr id="11" name="Text 9"/>
          <p:cNvSpPr/>
          <p:nvPr/>
        </p:nvSpPr>
        <p:spPr>
          <a:xfrm>
            <a:off x="274320" y="274320"/>
            <a:ext cx="5943600" cy="274320"/>
          </a:xfrm>
          <a:prstGeom prst="rect">
            <a:avLst/>
          </a:prstGeom>
          <a:noFill/>
          <a:ln/>
        </p:spPr>
        <p:txBody>
          <a:bodyPr wrap="square" rtlCol="0" anchor="ctr"/>
          <a:lstStyle/>
          <a:p>
            <a:pPr indent="0" marL="0">
              <a:buNone/>
            </a:pPr>
            <a:r>
              <a:rPr lang="en-US" sz="900" spc="300" kern="0" dirty="0">
                <a:solidFill>
                  <a:srgbClr val="7090B0"/>
                </a:solidFill>
                <a:latin typeface="Calibri" pitchFamily="34" charset="0"/>
                <a:ea typeface="Calibri" pitchFamily="34" charset="-122"/>
                <a:cs typeface="Calibri" pitchFamily="34" charset="-120"/>
              </a:rPr>
              <a:t>COMPANY PORTFOLIO</a:t>
            </a:r>
            <a:endParaRPr lang="en-US" sz="900" dirty="0"/>
          </a:p>
        </p:txBody>
      </p:sp>
      <p:sp>
        <p:nvSpPr>
          <p:cNvPr id="12" name="Text 10"/>
          <p:cNvSpPr/>
          <p:nvPr/>
        </p:nvSpPr>
        <p:spPr>
          <a:xfrm>
            <a:off x="274320" y="868680"/>
            <a:ext cx="6400800" cy="822960"/>
          </a:xfrm>
          <a:prstGeom prst="rect">
            <a:avLst/>
          </a:prstGeom>
          <a:noFill/>
          <a:ln/>
        </p:spPr>
        <p:txBody>
          <a:bodyPr wrap="square" rtlCol="0" anchor="ctr"/>
          <a:lstStyle/>
          <a:p>
            <a:pPr indent="0" marL="0">
              <a:buNone/>
            </a:pPr>
            <a:r>
              <a:rPr lang="en-US" sz="5200" b="1" spc="400" kern="0" dirty="0">
                <a:solidFill>
                  <a:srgbClr val="FFFFFF"/>
                </a:solidFill>
                <a:latin typeface="Calibri" pitchFamily="34" charset="0"/>
                <a:ea typeface="Calibri" pitchFamily="34" charset="-122"/>
                <a:cs typeface="Calibri" pitchFamily="34" charset="-120"/>
              </a:rPr>
              <a:t>JIMS OCEAN</a:t>
            </a:r>
            <a:endParaRPr lang="en-US" sz="5200" dirty="0"/>
          </a:p>
        </p:txBody>
      </p:sp>
      <p:sp>
        <p:nvSpPr>
          <p:cNvPr id="13" name="Text 11"/>
          <p:cNvSpPr/>
          <p:nvPr/>
        </p:nvSpPr>
        <p:spPr>
          <a:xfrm>
            <a:off x="274320" y="1664208"/>
            <a:ext cx="6400800" cy="457200"/>
          </a:xfrm>
          <a:prstGeom prst="rect">
            <a:avLst/>
          </a:prstGeom>
          <a:noFill/>
          <a:ln/>
        </p:spPr>
        <p:txBody>
          <a:bodyPr wrap="square" rtlCol="0" anchor="ctr"/>
          <a:lstStyle/>
          <a:p>
            <a:pPr indent="0" marL="0">
              <a:buNone/>
            </a:pPr>
            <a:r>
              <a:rPr lang="en-US" sz="1800" i="1" dirty="0">
                <a:solidFill>
                  <a:srgbClr val="7090B0"/>
                </a:solidFill>
                <a:latin typeface="Calibri" pitchFamily="34" charset="0"/>
                <a:ea typeface="Calibri" pitchFamily="34" charset="-122"/>
                <a:cs typeface="Calibri" pitchFamily="34" charset="-120"/>
              </a:rPr>
              <a:t>Just-In-Time Marine Solutions</a:t>
            </a:r>
            <a:endParaRPr lang="en-US" sz="1800" dirty="0"/>
          </a:p>
        </p:txBody>
      </p:sp>
      <p:sp>
        <p:nvSpPr>
          <p:cNvPr id="14" name="Shape 12"/>
          <p:cNvSpPr/>
          <p:nvPr/>
        </p:nvSpPr>
        <p:spPr>
          <a:xfrm>
            <a:off x="274320" y="2249424"/>
            <a:ext cx="5029200" cy="0"/>
          </a:xfrm>
          <a:prstGeom prst="line">
            <a:avLst/>
          </a:prstGeom>
          <a:noFill/>
          <a:ln w="19050">
            <a:solidFill>
              <a:srgbClr val="C86018"/>
            </a:solidFill>
            <a:prstDash val="solid"/>
          </a:ln>
        </p:spPr>
      </p:sp>
      <p:sp>
        <p:nvSpPr>
          <p:cNvPr id="15" name="Text 13"/>
          <p:cNvSpPr/>
          <p:nvPr/>
        </p:nvSpPr>
        <p:spPr>
          <a:xfrm>
            <a:off x="274320" y="2395728"/>
            <a:ext cx="6583680" cy="502920"/>
          </a:xfrm>
          <a:prstGeom prst="rect">
            <a:avLst/>
          </a:prstGeom>
          <a:noFill/>
          <a:ln/>
        </p:spPr>
        <p:txBody>
          <a:bodyPr wrap="square" rtlCol="0" anchor="ctr"/>
          <a:lstStyle/>
          <a:p>
            <a:pPr indent="0" marL="0">
              <a:buNone/>
            </a:pPr>
            <a:r>
              <a:rPr lang="en-US" sz="1800" b="1" dirty="0">
                <a:solidFill>
                  <a:srgbClr val="EEF4FA"/>
                </a:solidFill>
                <a:latin typeface="Calibri" pitchFamily="34" charset="0"/>
                <a:ea typeface="Calibri" pitchFamily="34" charset="-122"/>
                <a:cs typeface="Calibri" pitchFamily="34" charset="-120"/>
              </a:rPr>
              <a:t>Offshore Technical Expertise — Deployed When It Matters</a:t>
            </a:r>
            <a:endParaRPr lang="en-US" sz="1800" dirty="0"/>
          </a:p>
        </p:txBody>
      </p:sp>
      <p:sp>
        <p:nvSpPr>
          <p:cNvPr id="16" name="Text 14"/>
          <p:cNvSpPr/>
          <p:nvPr/>
        </p:nvSpPr>
        <p:spPr>
          <a:xfrm>
            <a:off x="274320" y="2926080"/>
            <a:ext cx="6400800" cy="329184"/>
          </a:xfrm>
          <a:prstGeom prst="rect">
            <a:avLst/>
          </a:prstGeom>
          <a:noFill/>
          <a:ln/>
        </p:spPr>
        <p:txBody>
          <a:bodyPr wrap="square" rtlCol="0" anchor="ctr"/>
          <a:lstStyle/>
          <a:p>
            <a:pPr indent="0" marL="0">
              <a:buNone/>
            </a:pPr>
            <a:r>
              <a:rPr lang="en-US" sz="1200" spc="100" kern="0" dirty="0">
                <a:solidFill>
                  <a:srgbClr val="7090B0"/>
                </a:solidFill>
                <a:latin typeface="Calibri" pitchFamily="34" charset="0"/>
                <a:ea typeface="Calibri" pitchFamily="34" charset="-122"/>
                <a:cs typeface="Calibri" pitchFamily="34" charset="-120"/>
              </a:rPr>
              <a:t>Field Service  ·  Automation  ·  Digital Analytics  ·  Sustainability</a:t>
            </a:r>
            <a:endParaRPr lang="en-US" sz="1200" dirty="0"/>
          </a:p>
        </p:txBody>
      </p:sp>
      <p:sp>
        <p:nvSpPr>
          <p:cNvPr id="17" name="Shape 15"/>
          <p:cNvSpPr/>
          <p:nvPr/>
        </p:nvSpPr>
        <p:spPr>
          <a:xfrm>
            <a:off x="274320" y="3401568"/>
            <a:ext cx="5029200" cy="0"/>
          </a:xfrm>
          <a:prstGeom prst="line">
            <a:avLst/>
          </a:prstGeom>
          <a:noFill/>
          <a:ln w="6350">
            <a:solidFill>
              <a:srgbClr val="065A82"/>
            </a:solidFill>
            <a:prstDash val="solid"/>
          </a:ln>
        </p:spPr>
      </p:sp>
      <p:sp>
        <p:nvSpPr>
          <p:cNvPr id="18" name="Text 16"/>
          <p:cNvSpPr/>
          <p:nvPr/>
        </p:nvSpPr>
        <p:spPr>
          <a:xfrm>
            <a:off x="274320" y="3493008"/>
            <a:ext cx="4572000" cy="274320"/>
          </a:xfrm>
          <a:prstGeom prst="rect">
            <a:avLst/>
          </a:prstGeom>
          <a:noFill/>
          <a:ln/>
        </p:spPr>
        <p:txBody>
          <a:bodyPr wrap="square" rtlCol="0" anchor="ctr"/>
          <a:lstStyle/>
          <a:p>
            <a:pPr indent="0" marL="0">
              <a:buNone/>
            </a:pPr>
            <a:r>
              <a:rPr lang="en-US" sz="1000" dirty="0">
                <a:solidFill>
                  <a:srgbClr val="7090B0"/>
                </a:solidFill>
                <a:latin typeface="Calibri" pitchFamily="34" charset="0"/>
                <a:ea typeface="Calibri" pitchFamily="34" charset="-122"/>
                <a:cs typeface="Calibri" pitchFamily="34" charset="-120"/>
              </a:rPr>
              <a:t>Macaé, Brazil  ·  jimsocean.com</a:t>
            </a:r>
            <a:endParaRPr lang="en-US" sz="1000" dirty="0"/>
          </a:p>
        </p:txBody>
      </p:sp>
      <p:sp>
        <p:nvSpPr>
          <p:cNvPr id="19" name="Shape 17"/>
          <p:cNvSpPr/>
          <p:nvPr/>
        </p:nvSpPr>
        <p:spPr>
          <a:xfrm>
            <a:off x="274320" y="4114800"/>
            <a:ext cx="1920240" cy="685800"/>
          </a:xfrm>
          <a:prstGeom prst="rect">
            <a:avLst/>
          </a:prstGeom>
          <a:solidFill>
            <a:srgbClr val="065A82">
              <a:alpha val="30000"/>
            </a:srgbClr>
          </a:solidFill>
          <a:ln w="6350">
            <a:solidFill>
              <a:srgbClr val="1C7293"/>
            </a:solidFill>
            <a:prstDash val="solid"/>
          </a:ln>
        </p:spPr>
      </p:sp>
      <p:sp>
        <p:nvSpPr>
          <p:cNvPr id="20" name="Text 18"/>
          <p:cNvSpPr/>
          <p:nvPr/>
        </p:nvSpPr>
        <p:spPr>
          <a:xfrm>
            <a:off x="274320" y="4133088"/>
            <a:ext cx="1920240" cy="320040"/>
          </a:xfrm>
          <a:prstGeom prst="rect">
            <a:avLst/>
          </a:prstGeom>
          <a:noFill/>
          <a:ln/>
        </p:spPr>
        <p:txBody>
          <a:bodyPr wrap="square" rtlCol="0" anchor="ctr"/>
          <a:lstStyle/>
          <a:p>
            <a:pPr algn="ctr" indent="0" marL="0">
              <a:buNone/>
            </a:pPr>
            <a:r>
              <a:rPr lang="en-US" sz="1600" b="1" dirty="0">
                <a:solidFill>
                  <a:srgbClr val="C86018"/>
                </a:solidFill>
                <a:latin typeface="Calibri" pitchFamily="34" charset="0"/>
                <a:ea typeface="Calibri" pitchFamily="34" charset="-122"/>
                <a:cs typeface="Calibri" pitchFamily="34" charset="-120"/>
              </a:rPr>
              <a:t>&lt;2 HR</a:t>
            </a:r>
            <a:endParaRPr lang="en-US" sz="1600" dirty="0"/>
          </a:p>
        </p:txBody>
      </p:sp>
      <p:sp>
        <p:nvSpPr>
          <p:cNvPr id="21" name="Text 19"/>
          <p:cNvSpPr/>
          <p:nvPr/>
        </p:nvSpPr>
        <p:spPr>
          <a:xfrm>
            <a:off x="274320" y="4425696"/>
            <a:ext cx="1920240" cy="228600"/>
          </a:xfrm>
          <a:prstGeom prst="rect">
            <a:avLst/>
          </a:prstGeom>
          <a:noFill/>
          <a:ln/>
        </p:spPr>
        <p:txBody>
          <a:bodyPr wrap="square" rtlCol="0" anchor="ctr"/>
          <a:lstStyle/>
          <a:p>
            <a:pPr algn="ctr" indent="0" marL="0">
              <a:buNone/>
            </a:pPr>
            <a:r>
              <a:rPr lang="en-US" sz="900" spc="150" kern="0" dirty="0">
                <a:solidFill>
                  <a:srgbClr val="7090B0"/>
                </a:solidFill>
                <a:latin typeface="Calibri" pitchFamily="34" charset="0"/>
                <a:ea typeface="Calibri" pitchFamily="34" charset="-122"/>
                <a:cs typeface="Calibri" pitchFamily="34" charset="-120"/>
              </a:rPr>
              <a:t>Mobilization</a:t>
            </a:r>
            <a:endParaRPr lang="en-US" sz="900" dirty="0"/>
          </a:p>
        </p:txBody>
      </p:sp>
      <p:sp>
        <p:nvSpPr>
          <p:cNvPr id="22" name="Shape 20"/>
          <p:cNvSpPr/>
          <p:nvPr/>
        </p:nvSpPr>
        <p:spPr>
          <a:xfrm>
            <a:off x="2468880" y="4114800"/>
            <a:ext cx="1920240" cy="685800"/>
          </a:xfrm>
          <a:prstGeom prst="rect">
            <a:avLst/>
          </a:prstGeom>
          <a:solidFill>
            <a:srgbClr val="065A82">
              <a:alpha val="30000"/>
            </a:srgbClr>
          </a:solidFill>
          <a:ln w="6350">
            <a:solidFill>
              <a:srgbClr val="1C7293"/>
            </a:solidFill>
            <a:prstDash val="solid"/>
          </a:ln>
        </p:spPr>
      </p:sp>
      <p:sp>
        <p:nvSpPr>
          <p:cNvPr id="23" name="Text 21"/>
          <p:cNvSpPr/>
          <p:nvPr/>
        </p:nvSpPr>
        <p:spPr>
          <a:xfrm>
            <a:off x="2468880" y="4133088"/>
            <a:ext cx="1920240" cy="320040"/>
          </a:xfrm>
          <a:prstGeom prst="rect">
            <a:avLst/>
          </a:prstGeom>
          <a:noFill/>
          <a:ln/>
        </p:spPr>
        <p:txBody>
          <a:bodyPr wrap="square" rtlCol="0" anchor="ctr"/>
          <a:lstStyle/>
          <a:p>
            <a:pPr algn="ctr" indent="0" marL="0">
              <a:buNone/>
            </a:pPr>
            <a:r>
              <a:rPr lang="en-US" sz="1600" b="1" dirty="0">
                <a:solidFill>
                  <a:srgbClr val="C86018"/>
                </a:solidFill>
                <a:latin typeface="Calibri" pitchFamily="34" charset="0"/>
                <a:ea typeface="Calibri" pitchFamily="34" charset="-122"/>
                <a:cs typeface="Calibri" pitchFamily="34" charset="-120"/>
              </a:rPr>
              <a:t>24/7</a:t>
            </a:r>
            <a:endParaRPr lang="en-US" sz="1600" dirty="0"/>
          </a:p>
        </p:txBody>
      </p:sp>
      <p:sp>
        <p:nvSpPr>
          <p:cNvPr id="24" name="Text 22"/>
          <p:cNvSpPr/>
          <p:nvPr/>
        </p:nvSpPr>
        <p:spPr>
          <a:xfrm>
            <a:off x="2468880" y="4425696"/>
            <a:ext cx="1920240" cy="228600"/>
          </a:xfrm>
          <a:prstGeom prst="rect">
            <a:avLst/>
          </a:prstGeom>
          <a:noFill/>
          <a:ln/>
        </p:spPr>
        <p:txBody>
          <a:bodyPr wrap="square" rtlCol="0" anchor="ctr"/>
          <a:lstStyle/>
          <a:p>
            <a:pPr algn="ctr" indent="0" marL="0">
              <a:buNone/>
            </a:pPr>
            <a:r>
              <a:rPr lang="en-US" sz="900" spc="150" kern="0" dirty="0">
                <a:solidFill>
                  <a:srgbClr val="7090B0"/>
                </a:solidFill>
                <a:latin typeface="Calibri" pitchFamily="34" charset="0"/>
                <a:ea typeface="Calibri" pitchFamily="34" charset="-122"/>
                <a:cs typeface="Calibri" pitchFamily="34" charset="-120"/>
              </a:rPr>
              <a:t>Support</a:t>
            </a:r>
            <a:endParaRPr lang="en-US" sz="900" dirty="0"/>
          </a:p>
        </p:txBody>
      </p:sp>
      <p:sp>
        <p:nvSpPr>
          <p:cNvPr id="25" name="Shape 23"/>
          <p:cNvSpPr/>
          <p:nvPr/>
        </p:nvSpPr>
        <p:spPr>
          <a:xfrm>
            <a:off x="4663440" y="4114800"/>
            <a:ext cx="1920240" cy="685800"/>
          </a:xfrm>
          <a:prstGeom prst="rect">
            <a:avLst/>
          </a:prstGeom>
          <a:solidFill>
            <a:srgbClr val="065A82">
              <a:alpha val="30000"/>
            </a:srgbClr>
          </a:solidFill>
          <a:ln w="6350">
            <a:solidFill>
              <a:srgbClr val="1C7293"/>
            </a:solidFill>
            <a:prstDash val="solid"/>
          </a:ln>
        </p:spPr>
      </p:sp>
      <p:sp>
        <p:nvSpPr>
          <p:cNvPr id="26" name="Text 24"/>
          <p:cNvSpPr/>
          <p:nvPr/>
        </p:nvSpPr>
        <p:spPr>
          <a:xfrm>
            <a:off x="4663440" y="4133088"/>
            <a:ext cx="1920240" cy="320040"/>
          </a:xfrm>
          <a:prstGeom prst="rect">
            <a:avLst/>
          </a:prstGeom>
          <a:noFill/>
          <a:ln/>
        </p:spPr>
        <p:txBody>
          <a:bodyPr wrap="square" rtlCol="0" anchor="ctr"/>
          <a:lstStyle/>
          <a:p>
            <a:pPr algn="ctr" indent="0" marL="0">
              <a:buNone/>
            </a:pPr>
            <a:r>
              <a:rPr lang="en-US" sz="1600" b="1" dirty="0">
                <a:solidFill>
                  <a:srgbClr val="C86018"/>
                </a:solidFill>
                <a:latin typeface="Calibri" pitchFamily="34" charset="0"/>
                <a:ea typeface="Calibri" pitchFamily="34" charset="-122"/>
                <a:cs typeface="Calibri" pitchFamily="34" charset="-120"/>
              </a:rPr>
              <a:t>20 YRS</a:t>
            </a:r>
            <a:endParaRPr lang="en-US" sz="1600" dirty="0"/>
          </a:p>
        </p:txBody>
      </p:sp>
      <p:sp>
        <p:nvSpPr>
          <p:cNvPr id="27" name="Text 25"/>
          <p:cNvSpPr/>
          <p:nvPr/>
        </p:nvSpPr>
        <p:spPr>
          <a:xfrm>
            <a:off x="4663440" y="4425696"/>
            <a:ext cx="1920240" cy="228600"/>
          </a:xfrm>
          <a:prstGeom prst="rect">
            <a:avLst/>
          </a:prstGeom>
          <a:noFill/>
          <a:ln/>
        </p:spPr>
        <p:txBody>
          <a:bodyPr wrap="square" rtlCol="0" anchor="ctr"/>
          <a:lstStyle/>
          <a:p>
            <a:pPr algn="ctr" indent="0" marL="0">
              <a:buNone/>
            </a:pPr>
            <a:r>
              <a:rPr lang="en-US" sz="900" spc="150" kern="0" dirty="0">
                <a:solidFill>
                  <a:srgbClr val="7090B0"/>
                </a:solidFill>
                <a:latin typeface="Calibri" pitchFamily="34" charset="0"/>
                <a:ea typeface="Calibri" pitchFamily="34" charset="-122"/>
                <a:cs typeface="Calibri" pitchFamily="34" charset="-120"/>
              </a:rPr>
              <a:t>Experience</a:t>
            </a:r>
            <a:endParaRPr lang="en-US" sz="900" dirty="0"/>
          </a:p>
        </p:txBody>
      </p:sp>
      <p:sp>
        <p:nvSpPr>
          <p:cNvPr id="28" name="Shape 26"/>
          <p:cNvSpPr/>
          <p:nvPr/>
        </p:nvSpPr>
        <p:spPr>
          <a:xfrm>
            <a:off x="6858000" y="4114800"/>
            <a:ext cx="1920240" cy="685800"/>
          </a:xfrm>
          <a:prstGeom prst="rect">
            <a:avLst/>
          </a:prstGeom>
          <a:solidFill>
            <a:srgbClr val="065A82">
              <a:alpha val="30000"/>
            </a:srgbClr>
          </a:solidFill>
          <a:ln w="6350">
            <a:solidFill>
              <a:srgbClr val="1C7293"/>
            </a:solidFill>
            <a:prstDash val="solid"/>
          </a:ln>
        </p:spPr>
      </p:sp>
      <p:sp>
        <p:nvSpPr>
          <p:cNvPr id="29" name="Text 27"/>
          <p:cNvSpPr/>
          <p:nvPr/>
        </p:nvSpPr>
        <p:spPr>
          <a:xfrm>
            <a:off x="6858000" y="4133088"/>
            <a:ext cx="1920240" cy="320040"/>
          </a:xfrm>
          <a:prstGeom prst="rect">
            <a:avLst/>
          </a:prstGeom>
          <a:noFill/>
          <a:ln/>
        </p:spPr>
        <p:txBody>
          <a:bodyPr wrap="square" rtlCol="0" anchor="ctr"/>
          <a:lstStyle/>
          <a:p>
            <a:pPr algn="ctr" indent="0" marL="0">
              <a:buNone/>
            </a:pPr>
            <a:r>
              <a:rPr lang="en-US" sz="1600" b="1" dirty="0">
                <a:solidFill>
                  <a:srgbClr val="C86018"/>
                </a:solidFill>
                <a:latin typeface="Calibri" pitchFamily="34" charset="0"/>
                <a:ea typeface="Calibri" pitchFamily="34" charset="-122"/>
                <a:cs typeface="Calibri" pitchFamily="34" charset="-120"/>
              </a:rPr>
              <a:t>AI-First</a:t>
            </a:r>
            <a:endParaRPr lang="en-US" sz="1600" dirty="0"/>
          </a:p>
        </p:txBody>
      </p:sp>
      <p:sp>
        <p:nvSpPr>
          <p:cNvPr id="30" name="Text 28"/>
          <p:cNvSpPr/>
          <p:nvPr/>
        </p:nvSpPr>
        <p:spPr>
          <a:xfrm>
            <a:off x="6858000" y="4425696"/>
            <a:ext cx="1920240" cy="228600"/>
          </a:xfrm>
          <a:prstGeom prst="rect">
            <a:avLst/>
          </a:prstGeom>
          <a:noFill/>
          <a:ln/>
        </p:spPr>
        <p:txBody>
          <a:bodyPr wrap="square" rtlCol="0" anchor="ctr"/>
          <a:lstStyle/>
          <a:p>
            <a:pPr algn="ctr" indent="0" marL="0">
              <a:buNone/>
            </a:pPr>
            <a:r>
              <a:rPr lang="en-US" sz="900" spc="150" kern="0" dirty="0">
                <a:solidFill>
                  <a:srgbClr val="7090B0"/>
                </a:solidFill>
                <a:latin typeface="Calibri" pitchFamily="34" charset="0"/>
                <a:ea typeface="Calibri" pitchFamily="34" charset="-122"/>
                <a:cs typeface="Calibri" pitchFamily="34" charset="-120"/>
              </a:rPr>
              <a:t>Approach</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F4A1A"/>
          </a:solidFill>
          <a:ln w="12700">
            <a:solidFill>
              <a:srgbClr val="0F4A1A"/>
            </a:solidFill>
            <a:prstDash val="solid"/>
          </a:ln>
        </p:spPr>
      </p:sp>
      <p:sp>
        <p:nvSpPr>
          <p:cNvPr id="3" name="Shape 1"/>
          <p:cNvSpPr/>
          <p:nvPr/>
        </p:nvSpPr>
        <p:spPr>
          <a:xfrm>
            <a:off x="0" y="0"/>
            <a:ext cx="109728" cy="5143500"/>
          </a:xfrm>
          <a:prstGeom prst="rect">
            <a:avLst/>
          </a:prstGeom>
          <a:solidFill>
            <a:srgbClr val="C86018"/>
          </a:solidFill>
          <a:ln w="12700">
            <a:solidFill>
              <a:srgbClr val="C86018"/>
            </a:solidFill>
            <a:prstDash val="solid"/>
          </a:ln>
        </p:spPr>
      </p:sp>
      <p:sp>
        <p:nvSpPr>
          <p:cNvPr id="4" name="Text 2"/>
          <p:cNvSpPr/>
          <p:nvPr/>
        </p:nvSpPr>
        <p:spPr>
          <a:xfrm>
            <a:off x="274320" y="73152"/>
            <a:ext cx="8229600" cy="292608"/>
          </a:xfrm>
          <a:prstGeom prst="rect">
            <a:avLst/>
          </a:prstGeom>
          <a:noFill/>
          <a:ln/>
        </p:spPr>
        <p:txBody>
          <a:bodyPr wrap="square" rtlCol="0" anchor="ctr"/>
          <a:lstStyle/>
          <a:p>
            <a:pPr indent="0" marL="0">
              <a:buNone/>
            </a:pPr>
            <a:r>
              <a:rPr lang="en-US" sz="1000" spc="400" kern="0" dirty="0">
                <a:solidFill>
                  <a:srgbClr val="9FE1CB"/>
                </a:solidFill>
                <a:latin typeface="Calibri" pitchFamily="34" charset="0"/>
                <a:ea typeface="Calibri" pitchFamily="34" charset="-122"/>
                <a:cs typeface="Calibri" pitchFamily="34" charset="-120"/>
              </a:rPr>
              <a:t>HEALTH, SAFETY &amp; ENVIRONMENT</a:t>
            </a:r>
            <a:endParaRPr lang="en-US" sz="1000" dirty="0"/>
          </a:p>
        </p:txBody>
      </p:sp>
      <p:sp>
        <p:nvSpPr>
          <p:cNvPr id="5" name="Text 3"/>
          <p:cNvSpPr/>
          <p:nvPr/>
        </p:nvSpPr>
        <p:spPr>
          <a:xfrm>
            <a:off x="274320" y="347472"/>
            <a:ext cx="8229600" cy="502920"/>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HSE Is Not a Policy — It Is How We Work</a:t>
            </a:r>
            <a:endParaRPr lang="en-US" sz="2200" dirty="0"/>
          </a:p>
        </p:txBody>
      </p:sp>
      <p:sp>
        <p:nvSpPr>
          <p:cNvPr id="6" name="Shape 4"/>
          <p:cNvSpPr/>
          <p:nvPr/>
        </p:nvSpPr>
        <p:spPr>
          <a:xfrm>
            <a:off x="274320" y="1097280"/>
            <a:ext cx="8595360" cy="658368"/>
          </a:xfrm>
          <a:prstGeom prst="rect">
            <a:avLst/>
          </a:prstGeom>
          <a:solidFill>
            <a:srgbClr val="0A2E12"/>
          </a:solidFill>
          <a:ln w="6350">
            <a:solidFill>
              <a:srgbClr val="1A6B2A"/>
            </a:solidFill>
            <a:prstDash val="solid"/>
          </a:ln>
        </p:spPr>
      </p:sp>
      <p:sp>
        <p:nvSpPr>
          <p:cNvPr id="7" name="Text 5"/>
          <p:cNvSpPr/>
          <p:nvPr/>
        </p:nvSpPr>
        <p:spPr>
          <a:xfrm>
            <a:off x="457200" y="1170432"/>
            <a:ext cx="8229600" cy="530352"/>
          </a:xfrm>
          <a:prstGeom prst="rect">
            <a:avLst/>
          </a:prstGeom>
          <a:noFill/>
          <a:ln/>
        </p:spPr>
        <p:txBody>
          <a:bodyPr wrap="square" rtlCol="0" anchor="ctr"/>
          <a:lstStyle/>
          <a:p>
            <a:pPr indent="0" marL="0">
              <a:buNone/>
            </a:pPr>
            <a:r>
              <a:rPr lang="en-US" sz="1150" dirty="0">
                <a:solidFill>
                  <a:srgbClr val="C8EED4"/>
                </a:solidFill>
                <a:latin typeface="Calibri" pitchFamily="34" charset="0"/>
                <a:ea typeface="Calibri" pitchFamily="34" charset="-122"/>
                <a:cs typeface="Calibri" pitchFamily="34" charset="-120"/>
              </a:rPr>
              <a:t>At JIMS Ocean, HSE is the foundation of every engagement — not a compliance checkbox. Every member of our technical team operates under a personal commitment to a zero-incident culture, and we hold ourselves accountable to the same standards we expect from the assets we support.</a:t>
            </a:r>
            <a:endParaRPr lang="en-US" sz="1150" dirty="0"/>
          </a:p>
        </p:txBody>
      </p:sp>
      <p:sp>
        <p:nvSpPr>
          <p:cNvPr id="8" name="Shape 6"/>
          <p:cNvSpPr/>
          <p:nvPr/>
        </p:nvSpPr>
        <p:spPr>
          <a:xfrm>
            <a:off x="274320" y="1901952"/>
            <a:ext cx="2743200" cy="402336"/>
          </a:xfrm>
          <a:prstGeom prst="rect">
            <a:avLst/>
          </a:prstGeom>
          <a:solidFill>
            <a:srgbClr val="0F6E56"/>
          </a:solidFill>
          <a:ln w="12700">
            <a:solidFill>
              <a:srgbClr val="0F6E56"/>
            </a:solidFill>
            <a:prstDash val="solid"/>
          </a:ln>
        </p:spPr>
      </p:sp>
      <p:sp>
        <p:nvSpPr>
          <p:cNvPr id="9" name="Text 7"/>
          <p:cNvSpPr/>
          <p:nvPr/>
        </p:nvSpPr>
        <p:spPr>
          <a:xfrm>
            <a:off x="411480" y="1920240"/>
            <a:ext cx="246888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Zero Harm</a:t>
            </a:r>
            <a:endParaRPr lang="en-US" sz="1300" dirty="0"/>
          </a:p>
        </p:txBody>
      </p:sp>
      <p:sp>
        <p:nvSpPr>
          <p:cNvPr id="10" name="Shape 8"/>
          <p:cNvSpPr/>
          <p:nvPr/>
        </p:nvSpPr>
        <p:spPr>
          <a:xfrm>
            <a:off x="274320" y="2304288"/>
            <a:ext cx="2743200" cy="2139696"/>
          </a:xfrm>
          <a:prstGeom prst="rect">
            <a:avLst/>
          </a:prstGeom>
          <a:solidFill>
            <a:srgbClr val="071E0C"/>
          </a:solidFill>
          <a:ln w="6350">
            <a:solidFill>
              <a:srgbClr val="1A6B2A"/>
            </a:solidFill>
            <a:prstDash val="solid"/>
          </a:ln>
        </p:spPr>
      </p:sp>
      <p:sp>
        <p:nvSpPr>
          <p:cNvPr id="11" name="Shape 9"/>
          <p:cNvSpPr/>
          <p:nvPr/>
        </p:nvSpPr>
        <p:spPr>
          <a:xfrm>
            <a:off x="402336" y="2450592"/>
            <a:ext cx="118872" cy="118872"/>
          </a:xfrm>
          <a:prstGeom prst="ellipse">
            <a:avLst/>
          </a:prstGeom>
          <a:solidFill>
            <a:srgbClr val="C86018"/>
          </a:solidFill>
          <a:ln w="12700">
            <a:solidFill>
              <a:srgbClr val="C86018"/>
            </a:solidFill>
            <a:prstDash val="solid"/>
          </a:ln>
        </p:spPr>
      </p:sp>
      <p:sp>
        <p:nvSpPr>
          <p:cNvPr id="12" name="Text 10"/>
          <p:cNvSpPr/>
          <p:nvPr/>
        </p:nvSpPr>
        <p:spPr>
          <a:xfrm>
            <a:off x="594360" y="2432304"/>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Zero incident target on every engagement</a:t>
            </a:r>
            <a:endParaRPr lang="en-US" sz="1050" dirty="0"/>
          </a:p>
        </p:txBody>
      </p:sp>
      <p:sp>
        <p:nvSpPr>
          <p:cNvPr id="13" name="Shape 11"/>
          <p:cNvSpPr/>
          <p:nvPr/>
        </p:nvSpPr>
        <p:spPr>
          <a:xfrm>
            <a:off x="402336" y="2926080"/>
            <a:ext cx="118872" cy="118872"/>
          </a:xfrm>
          <a:prstGeom prst="ellipse">
            <a:avLst/>
          </a:prstGeom>
          <a:solidFill>
            <a:srgbClr val="C86018"/>
          </a:solidFill>
          <a:ln w="12700">
            <a:solidFill>
              <a:srgbClr val="C86018"/>
            </a:solidFill>
            <a:prstDash val="solid"/>
          </a:ln>
        </p:spPr>
      </p:sp>
      <p:sp>
        <p:nvSpPr>
          <p:cNvPr id="14" name="Text 12"/>
          <p:cNvSpPr/>
          <p:nvPr/>
        </p:nvSpPr>
        <p:spPr>
          <a:xfrm>
            <a:off x="594360" y="2907792"/>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Pre-task risk assessments mandatory</a:t>
            </a:r>
            <a:endParaRPr lang="en-US" sz="1050" dirty="0"/>
          </a:p>
        </p:txBody>
      </p:sp>
      <p:sp>
        <p:nvSpPr>
          <p:cNvPr id="15" name="Shape 13"/>
          <p:cNvSpPr/>
          <p:nvPr/>
        </p:nvSpPr>
        <p:spPr>
          <a:xfrm>
            <a:off x="402336" y="3401568"/>
            <a:ext cx="118872" cy="118872"/>
          </a:xfrm>
          <a:prstGeom prst="ellipse">
            <a:avLst/>
          </a:prstGeom>
          <a:solidFill>
            <a:srgbClr val="C86018"/>
          </a:solidFill>
          <a:ln w="12700">
            <a:solidFill>
              <a:srgbClr val="C86018"/>
            </a:solidFill>
            <a:prstDash val="solid"/>
          </a:ln>
        </p:spPr>
      </p:sp>
      <p:sp>
        <p:nvSpPr>
          <p:cNvPr id="16" name="Text 14"/>
          <p:cNvSpPr/>
          <p:nvPr/>
        </p:nvSpPr>
        <p:spPr>
          <a:xfrm>
            <a:off x="594360" y="3383280"/>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Stop-work authority for every team member</a:t>
            </a:r>
            <a:endParaRPr lang="en-US" sz="1050" dirty="0"/>
          </a:p>
        </p:txBody>
      </p:sp>
      <p:sp>
        <p:nvSpPr>
          <p:cNvPr id="17" name="Shape 15"/>
          <p:cNvSpPr/>
          <p:nvPr/>
        </p:nvSpPr>
        <p:spPr>
          <a:xfrm>
            <a:off x="402336" y="3877056"/>
            <a:ext cx="118872" cy="118872"/>
          </a:xfrm>
          <a:prstGeom prst="ellipse">
            <a:avLst/>
          </a:prstGeom>
          <a:solidFill>
            <a:srgbClr val="C86018"/>
          </a:solidFill>
          <a:ln w="12700">
            <a:solidFill>
              <a:srgbClr val="C86018"/>
            </a:solidFill>
            <a:prstDash val="solid"/>
          </a:ln>
        </p:spPr>
      </p:sp>
      <p:sp>
        <p:nvSpPr>
          <p:cNvPr id="18" name="Text 16"/>
          <p:cNvSpPr/>
          <p:nvPr/>
        </p:nvSpPr>
        <p:spPr>
          <a:xfrm>
            <a:off x="594360" y="3858768"/>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No job is urgent enough to compromise safety</a:t>
            </a:r>
            <a:endParaRPr lang="en-US" sz="1050" dirty="0"/>
          </a:p>
        </p:txBody>
      </p:sp>
      <p:sp>
        <p:nvSpPr>
          <p:cNvPr id="19" name="Shape 17"/>
          <p:cNvSpPr/>
          <p:nvPr/>
        </p:nvSpPr>
        <p:spPr>
          <a:xfrm>
            <a:off x="3246120" y="1901952"/>
            <a:ext cx="2743200" cy="402336"/>
          </a:xfrm>
          <a:prstGeom prst="rect">
            <a:avLst/>
          </a:prstGeom>
          <a:solidFill>
            <a:srgbClr val="0F6E56"/>
          </a:solidFill>
          <a:ln w="12700">
            <a:solidFill>
              <a:srgbClr val="0F6E56"/>
            </a:solidFill>
            <a:prstDash val="solid"/>
          </a:ln>
        </p:spPr>
      </p:sp>
      <p:sp>
        <p:nvSpPr>
          <p:cNvPr id="20" name="Text 18"/>
          <p:cNvSpPr/>
          <p:nvPr/>
        </p:nvSpPr>
        <p:spPr>
          <a:xfrm>
            <a:off x="3383280" y="1920240"/>
            <a:ext cx="246888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People First</a:t>
            </a:r>
            <a:endParaRPr lang="en-US" sz="1300" dirty="0"/>
          </a:p>
        </p:txBody>
      </p:sp>
      <p:sp>
        <p:nvSpPr>
          <p:cNvPr id="21" name="Shape 19"/>
          <p:cNvSpPr/>
          <p:nvPr/>
        </p:nvSpPr>
        <p:spPr>
          <a:xfrm>
            <a:off x="3246120" y="2304288"/>
            <a:ext cx="2743200" cy="2139696"/>
          </a:xfrm>
          <a:prstGeom prst="rect">
            <a:avLst/>
          </a:prstGeom>
          <a:solidFill>
            <a:srgbClr val="071E0C"/>
          </a:solidFill>
          <a:ln w="6350">
            <a:solidFill>
              <a:srgbClr val="1A6B2A"/>
            </a:solidFill>
            <a:prstDash val="solid"/>
          </a:ln>
        </p:spPr>
      </p:sp>
      <p:sp>
        <p:nvSpPr>
          <p:cNvPr id="22" name="Shape 20"/>
          <p:cNvSpPr/>
          <p:nvPr/>
        </p:nvSpPr>
        <p:spPr>
          <a:xfrm>
            <a:off x="3374136" y="2450592"/>
            <a:ext cx="118872" cy="118872"/>
          </a:xfrm>
          <a:prstGeom prst="ellipse">
            <a:avLst/>
          </a:prstGeom>
          <a:solidFill>
            <a:srgbClr val="C86018"/>
          </a:solidFill>
          <a:ln w="12700">
            <a:solidFill>
              <a:srgbClr val="C86018"/>
            </a:solidFill>
            <a:prstDash val="solid"/>
          </a:ln>
        </p:spPr>
      </p:sp>
      <p:sp>
        <p:nvSpPr>
          <p:cNvPr id="23" name="Text 21"/>
          <p:cNvSpPr/>
          <p:nvPr/>
        </p:nvSpPr>
        <p:spPr>
          <a:xfrm>
            <a:off x="3566160" y="2432304"/>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Full compliance with client HSE management systems</a:t>
            </a:r>
            <a:endParaRPr lang="en-US" sz="1050" dirty="0"/>
          </a:p>
        </p:txBody>
      </p:sp>
      <p:sp>
        <p:nvSpPr>
          <p:cNvPr id="24" name="Shape 22"/>
          <p:cNvSpPr/>
          <p:nvPr/>
        </p:nvSpPr>
        <p:spPr>
          <a:xfrm>
            <a:off x="3374136" y="2926080"/>
            <a:ext cx="118872" cy="118872"/>
          </a:xfrm>
          <a:prstGeom prst="ellipse">
            <a:avLst/>
          </a:prstGeom>
          <a:solidFill>
            <a:srgbClr val="C86018"/>
          </a:solidFill>
          <a:ln w="12700">
            <a:solidFill>
              <a:srgbClr val="C86018"/>
            </a:solidFill>
            <a:prstDash val="solid"/>
          </a:ln>
        </p:spPr>
      </p:sp>
      <p:sp>
        <p:nvSpPr>
          <p:cNvPr id="25" name="Text 23"/>
          <p:cNvSpPr/>
          <p:nvPr/>
        </p:nvSpPr>
        <p:spPr>
          <a:xfrm>
            <a:off x="3566160" y="2907792"/>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PPE and permit-to-work adherence at all times</a:t>
            </a:r>
            <a:endParaRPr lang="en-US" sz="1050" dirty="0"/>
          </a:p>
        </p:txBody>
      </p:sp>
      <p:sp>
        <p:nvSpPr>
          <p:cNvPr id="26" name="Shape 24"/>
          <p:cNvSpPr/>
          <p:nvPr/>
        </p:nvSpPr>
        <p:spPr>
          <a:xfrm>
            <a:off x="3374136" y="3401568"/>
            <a:ext cx="118872" cy="118872"/>
          </a:xfrm>
          <a:prstGeom prst="ellipse">
            <a:avLst/>
          </a:prstGeom>
          <a:solidFill>
            <a:srgbClr val="C86018"/>
          </a:solidFill>
          <a:ln w="12700">
            <a:solidFill>
              <a:srgbClr val="C86018"/>
            </a:solidFill>
            <a:prstDash val="solid"/>
          </a:ln>
        </p:spPr>
      </p:sp>
      <p:sp>
        <p:nvSpPr>
          <p:cNvPr id="27" name="Text 25"/>
          <p:cNvSpPr/>
          <p:nvPr/>
        </p:nvSpPr>
        <p:spPr>
          <a:xfrm>
            <a:off x="3566160" y="3383280"/>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Regular safety briefings and toolbox talks</a:t>
            </a:r>
            <a:endParaRPr lang="en-US" sz="1050" dirty="0"/>
          </a:p>
        </p:txBody>
      </p:sp>
      <p:sp>
        <p:nvSpPr>
          <p:cNvPr id="28" name="Shape 26"/>
          <p:cNvSpPr/>
          <p:nvPr/>
        </p:nvSpPr>
        <p:spPr>
          <a:xfrm>
            <a:off x="3374136" y="3877056"/>
            <a:ext cx="118872" cy="118872"/>
          </a:xfrm>
          <a:prstGeom prst="ellipse">
            <a:avLst/>
          </a:prstGeom>
          <a:solidFill>
            <a:srgbClr val="C86018"/>
          </a:solidFill>
          <a:ln w="12700">
            <a:solidFill>
              <a:srgbClr val="C86018"/>
            </a:solidFill>
            <a:prstDash val="solid"/>
          </a:ln>
        </p:spPr>
      </p:sp>
      <p:sp>
        <p:nvSpPr>
          <p:cNvPr id="29" name="Text 27"/>
          <p:cNvSpPr/>
          <p:nvPr/>
        </p:nvSpPr>
        <p:spPr>
          <a:xfrm>
            <a:off x="3566160" y="3858768"/>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Mental health and fatigue awareness offshore</a:t>
            </a:r>
            <a:endParaRPr lang="en-US" sz="1050" dirty="0"/>
          </a:p>
        </p:txBody>
      </p:sp>
      <p:sp>
        <p:nvSpPr>
          <p:cNvPr id="30" name="Shape 28"/>
          <p:cNvSpPr/>
          <p:nvPr/>
        </p:nvSpPr>
        <p:spPr>
          <a:xfrm>
            <a:off x="6217920" y="1901952"/>
            <a:ext cx="2743200" cy="402336"/>
          </a:xfrm>
          <a:prstGeom prst="rect">
            <a:avLst/>
          </a:prstGeom>
          <a:solidFill>
            <a:srgbClr val="0F6E56"/>
          </a:solidFill>
          <a:ln w="12700">
            <a:solidFill>
              <a:srgbClr val="0F6E56"/>
            </a:solidFill>
            <a:prstDash val="solid"/>
          </a:ln>
        </p:spPr>
      </p:sp>
      <p:sp>
        <p:nvSpPr>
          <p:cNvPr id="31" name="Text 29"/>
          <p:cNvSpPr/>
          <p:nvPr/>
        </p:nvSpPr>
        <p:spPr>
          <a:xfrm>
            <a:off x="6355080" y="1920240"/>
            <a:ext cx="246888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Environment</a:t>
            </a:r>
            <a:endParaRPr lang="en-US" sz="1300" dirty="0"/>
          </a:p>
        </p:txBody>
      </p:sp>
      <p:sp>
        <p:nvSpPr>
          <p:cNvPr id="32" name="Shape 30"/>
          <p:cNvSpPr/>
          <p:nvPr/>
        </p:nvSpPr>
        <p:spPr>
          <a:xfrm>
            <a:off x="6217920" y="2304288"/>
            <a:ext cx="2743200" cy="2139696"/>
          </a:xfrm>
          <a:prstGeom prst="rect">
            <a:avLst/>
          </a:prstGeom>
          <a:solidFill>
            <a:srgbClr val="071E0C"/>
          </a:solidFill>
          <a:ln w="6350">
            <a:solidFill>
              <a:srgbClr val="1A6B2A"/>
            </a:solidFill>
            <a:prstDash val="solid"/>
          </a:ln>
        </p:spPr>
      </p:sp>
      <p:sp>
        <p:nvSpPr>
          <p:cNvPr id="33" name="Shape 31"/>
          <p:cNvSpPr/>
          <p:nvPr/>
        </p:nvSpPr>
        <p:spPr>
          <a:xfrm>
            <a:off x="6345936" y="2450592"/>
            <a:ext cx="118872" cy="118872"/>
          </a:xfrm>
          <a:prstGeom prst="ellipse">
            <a:avLst/>
          </a:prstGeom>
          <a:solidFill>
            <a:srgbClr val="C86018"/>
          </a:solidFill>
          <a:ln w="12700">
            <a:solidFill>
              <a:srgbClr val="C86018"/>
            </a:solidFill>
            <a:prstDash val="solid"/>
          </a:ln>
        </p:spPr>
      </p:sp>
      <p:sp>
        <p:nvSpPr>
          <p:cNvPr id="34" name="Text 32"/>
          <p:cNvSpPr/>
          <p:nvPr/>
        </p:nvSpPr>
        <p:spPr>
          <a:xfrm>
            <a:off x="6537960" y="2432304"/>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Minimise environmental footprint on every site</a:t>
            </a:r>
            <a:endParaRPr lang="en-US" sz="1050" dirty="0"/>
          </a:p>
        </p:txBody>
      </p:sp>
      <p:sp>
        <p:nvSpPr>
          <p:cNvPr id="35" name="Shape 33"/>
          <p:cNvSpPr/>
          <p:nvPr/>
        </p:nvSpPr>
        <p:spPr>
          <a:xfrm>
            <a:off x="6345936" y="2926080"/>
            <a:ext cx="118872" cy="118872"/>
          </a:xfrm>
          <a:prstGeom prst="ellipse">
            <a:avLst/>
          </a:prstGeom>
          <a:solidFill>
            <a:srgbClr val="C86018"/>
          </a:solidFill>
          <a:ln w="12700">
            <a:solidFill>
              <a:srgbClr val="C86018"/>
            </a:solidFill>
            <a:prstDash val="solid"/>
          </a:ln>
        </p:spPr>
      </p:sp>
      <p:sp>
        <p:nvSpPr>
          <p:cNvPr id="36" name="Text 34"/>
          <p:cNvSpPr/>
          <p:nvPr/>
        </p:nvSpPr>
        <p:spPr>
          <a:xfrm>
            <a:off x="6537960" y="2907792"/>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Responsible handling of materials and waste</a:t>
            </a:r>
            <a:endParaRPr lang="en-US" sz="1050" dirty="0"/>
          </a:p>
        </p:txBody>
      </p:sp>
      <p:sp>
        <p:nvSpPr>
          <p:cNvPr id="37" name="Shape 35"/>
          <p:cNvSpPr/>
          <p:nvPr/>
        </p:nvSpPr>
        <p:spPr>
          <a:xfrm>
            <a:off x="6345936" y="3401568"/>
            <a:ext cx="118872" cy="118872"/>
          </a:xfrm>
          <a:prstGeom prst="ellipse">
            <a:avLst/>
          </a:prstGeom>
          <a:solidFill>
            <a:srgbClr val="C86018"/>
          </a:solidFill>
          <a:ln w="12700">
            <a:solidFill>
              <a:srgbClr val="C86018"/>
            </a:solidFill>
            <a:prstDash val="solid"/>
          </a:ln>
        </p:spPr>
      </p:sp>
      <p:sp>
        <p:nvSpPr>
          <p:cNvPr id="38" name="Text 36"/>
          <p:cNvSpPr/>
          <p:nvPr/>
        </p:nvSpPr>
        <p:spPr>
          <a:xfrm>
            <a:off x="6537960" y="3383280"/>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Support client sustainability and emissions targets</a:t>
            </a:r>
            <a:endParaRPr lang="en-US" sz="1050" dirty="0"/>
          </a:p>
        </p:txBody>
      </p:sp>
      <p:sp>
        <p:nvSpPr>
          <p:cNvPr id="39" name="Shape 37"/>
          <p:cNvSpPr/>
          <p:nvPr/>
        </p:nvSpPr>
        <p:spPr>
          <a:xfrm>
            <a:off x="6345936" y="3877056"/>
            <a:ext cx="118872" cy="118872"/>
          </a:xfrm>
          <a:prstGeom prst="ellipse">
            <a:avLst/>
          </a:prstGeom>
          <a:solidFill>
            <a:srgbClr val="C86018"/>
          </a:solidFill>
          <a:ln w="12700">
            <a:solidFill>
              <a:srgbClr val="C86018"/>
            </a:solidFill>
            <a:prstDash val="solid"/>
          </a:ln>
        </p:spPr>
      </p:sp>
      <p:sp>
        <p:nvSpPr>
          <p:cNvPr id="40" name="Text 38"/>
          <p:cNvSpPr/>
          <p:nvPr/>
        </p:nvSpPr>
        <p:spPr>
          <a:xfrm>
            <a:off x="6537960" y="3858768"/>
            <a:ext cx="2331720" cy="384048"/>
          </a:xfrm>
          <a:prstGeom prst="rect">
            <a:avLst/>
          </a:prstGeom>
          <a:noFill/>
          <a:ln/>
        </p:spPr>
        <p:txBody>
          <a:bodyPr wrap="square" rtlCol="0" anchor="ctr"/>
          <a:lstStyle/>
          <a:p>
            <a:pPr indent="0" marL="0">
              <a:buNone/>
            </a:pPr>
            <a:r>
              <a:rPr lang="en-US" sz="1050" dirty="0">
                <a:solidFill>
                  <a:srgbClr val="C8EED4"/>
                </a:solidFill>
                <a:latin typeface="Calibri" pitchFamily="34" charset="0"/>
                <a:ea typeface="Calibri" pitchFamily="34" charset="-122"/>
                <a:cs typeface="Calibri" pitchFamily="34" charset="-120"/>
              </a:rPr>
              <a:t>Continuous improvement on environmental performance</a:t>
            </a:r>
            <a:endParaRPr lang="en-US" sz="1050" dirty="0"/>
          </a:p>
        </p:txBody>
      </p:sp>
      <p:sp>
        <p:nvSpPr>
          <p:cNvPr id="41" name="Shape 39"/>
          <p:cNvSpPr/>
          <p:nvPr/>
        </p:nvSpPr>
        <p:spPr>
          <a:xfrm>
            <a:off x="274320" y="4572000"/>
            <a:ext cx="8595360" cy="438912"/>
          </a:xfrm>
          <a:prstGeom prst="rect">
            <a:avLst/>
          </a:prstGeom>
          <a:solidFill>
            <a:srgbClr val="0F6E56"/>
          </a:solidFill>
          <a:ln w="12700">
            <a:solidFill>
              <a:srgbClr val="0F6E56"/>
            </a:solidFill>
            <a:prstDash val="solid"/>
          </a:ln>
        </p:spPr>
      </p:sp>
      <p:sp>
        <p:nvSpPr>
          <p:cNvPr id="42" name="Text 40"/>
          <p:cNvSpPr/>
          <p:nvPr/>
        </p:nvSpPr>
        <p:spPr>
          <a:xfrm>
            <a:off x="457200" y="4626864"/>
            <a:ext cx="8229600" cy="329184"/>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OUR COMMITMENT  ·  We will never compromise safety for schedule, cost, or convenience — on our own team or on yours.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21B2E"/>
          </a:solidFill>
          <a:ln w="12700">
            <a:solidFill>
              <a:srgbClr val="021B2E"/>
            </a:solidFill>
            <a:prstDash val="solid"/>
          </a:ln>
        </p:spPr>
      </p:sp>
      <p:sp>
        <p:nvSpPr>
          <p:cNvPr id="3" name="Shape 1"/>
          <p:cNvSpPr/>
          <p:nvPr/>
        </p:nvSpPr>
        <p:spPr>
          <a:xfrm>
            <a:off x="0" y="0"/>
            <a:ext cx="109728" cy="5143500"/>
          </a:xfrm>
          <a:prstGeom prst="rect">
            <a:avLst/>
          </a:prstGeom>
          <a:solidFill>
            <a:srgbClr val="C86018"/>
          </a:solidFill>
          <a:ln w="12700">
            <a:solidFill>
              <a:srgbClr val="C86018"/>
            </a:solidFill>
            <a:prstDash val="solid"/>
          </a:ln>
        </p:spPr>
      </p:sp>
      <p:sp>
        <p:nvSpPr>
          <p:cNvPr id="4" name="Text 2"/>
          <p:cNvSpPr/>
          <p:nvPr/>
        </p:nvSpPr>
        <p:spPr>
          <a:xfrm>
            <a:off x="274320" y="73152"/>
            <a:ext cx="8229600" cy="292608"/>
          </a:xfrm>
          <a:prstGeom prst="rect">
            <a:avLst/>
          </a:prstGeom>
          <a:noFill/>
          <a:ln/>
        </p:spPr>
        <p:txBody>
          <a:bodyPr wrap="square" rtlCol="0" anchor="ctr"/>
          <a:lstStyle/>
          <a:p>
            <a:pPr indent="0" marL="0">
              <a:buNone/>
            </a:pPr>
            <a:r>
              <a:rPr lang="en-US" sz="1000" spc="400" kern="0" dirty="0">
                <a:solidFill>
                  <a:srgbClr val="7090B0"/>
                </a:solidFill>
                <a:latin typeface="Calibri" pitchFamily="34" charset="0"/>
                <a:ea typeface="Calibri" pitchFamily="34" charset="-122"/>
                <a:cs typeface="Calibri" pitchFamily="34" charset="-120"/>
              </a:rPr>
              <a:t>WHO WE ARE</a:t>
            </a:r>
            <a:endParaRPr lang="en-US" sz="1000" dirty="0"/>
          </a:p>
        </p:txBody>
      </p:sp>
      <p:sp>
        <p:nvSpPr>
          <p:cNvPr id="5" name="Text 3"/>
          <p:cNvSpPr/>
          <p:nvPr/>
        </p:nvSpPr>
        <p:spPr>
          <a:xfrm>
            <a:off x="274320" y="347472"/>
            <a:ext cx="8229600" cy="502920"/>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Offshore Technical Expertise, Deployed Fast</a:t>
            </a:r>
            <a:endParaRPr lang="en-US" sz="2200" dirty="0"/>
          </a:p>
        </p:txBody>
      </p:sp>
      <p:sp>
        <p:nvSpPr>
          <p:cNvPr id="6" name="Shape 4"/>
          <p:cNvSpPr/>
          <p:nvPr/>
        </p:nvSpPr>
        <p:spPr>
          <a:xfrm>
            <a:off x="274320" y="1097280"/>
            <a:ext cx="8595360" cy="658368"/>
          </a:xfrm>
          <a:prstGeom prst="rect">
            <a:avLst/>
          </a:prstGeom>
          <a:solidFill>
            <a:srgbClr val="F0F6FF"/>
          </a:solidFill>
          <a:ln w="6350">
            <a:solidFill>
              <a:srgbClr val="D0E4F8"/>
            </a:solidFill>
            <a:prstDash val="solid"/>
          </a:ln>
        </p:spPr>
      </p:sp>
      <p:sp>
        <p:nvSpPr>
          <p:cNvPr id="7" name="Text 5"/>
          <p:cNvSpPr/>
          <p:nvPr/>
        </p:nvSpPr>
        <p:spPr>
          <a:xfrm>
            <a:off x="457200" y="1170432"/>
            <a:ext cx="8229600" cy="530352"/>
          </a:xfrm>
          <a:prstGeom prst="rect">
            <a:avLst/>
          </a:prstGeom>
          <a:noFill/>
          <a:ln/>
        </p:spPr>
        <p:txBody>
          <a:bodyPr wrap="square" rtlCol="0" anchor="ctr"/>
          <a:lstStyle/>
          <a:p>
            <a:pPr indent="0" marL="0">
              <a:buNone/>
            </a:pPr>
            <a:r>
              <a:rPr lang="en-US" sz="1150" dirty="0">
                <a:solidFill>
                  <a:srgbClr val="1E3A5F"/>
                </a:solidFill>
                <a:latin typeface="Calibri" pitchFamily="34" charset="0"/>
                <a:ea typeface="Calibri" pitchFamily="34" charset="-122"/>
                <a:cs typeface="Calibri" pitchFamily="34" charset="-120"/>
              </a:rPr>
              <a:t>JIMS Ocean is a specialist offshore technical support firm based in Macaé, Brazil. We deploy rapid-response technical teams directly to FPSOs, offshore rigs, and marine vessels — working alongside existing project and operations teams to resolve critical technical challenges, fill competency gaps, and protect asset uptime.</a:t>
            </a:r>
            <a:endParaRPr lang="en-US" sz="1150" dirty="0"/>
          </a:p>
        </p:txBody>
      </p:sp>
      <p:sp>
        <p:nvSpPr>
          <p:cNvPr id="8" name="Shape 6"/>
          <p:cNvSpPr/>
          <p:nvPr/>
        </p:nvSpPr>
        <p:spPr>
          <a:xfrm>
            <a:off x="274320" y="1920240"/>
            <a:ext cx="4160520" cy="1207008"/>
          </a:xfrm>
          <a:prstGeom prst="rect">
            <a:avLst/>
          </a:prstGeom>
          <a:solidFill>
            <a:srgbClr val="F8FAFF"/>
          </a:solidFill>
          <a:ln w="6350">
            <a:solidFill>
              <a:srgbClr val="D0D8E8"/>
            </a:solidFill>
            <a:prstDash val="solid"/>
          </a:ln>
        </p:spPr>
      </p:sp>
      <p:sp>
        <p:nvSpPr>
          <p:cNvPr id="9" name="Shape 7"/>
          <p:cNvSpPr/>
          <p:nvPr/>
        </p:nvSpPr>
        <p:spPr>
          <a:xfrm>
            <a:off x="274320" y="1920240"/>
            <a:ext cx="4160520" cy="36576"/>
          </a:xfrm>
          <a:prstGeom prst="rect">
            <a:avLst/>
          </a:prstGeom>
          <a:solidFill>
            <a:srgbClr val="0F6E56"/>
          </a:solidFill>
          <a:ln w="12700">
            <a:solidFill>
              <a:srgbClr val="0F6E56"/>
            </a:solidFill>
            <a:prstDash val="solid"/>
          </a:ln>
        </p:spPr>
      </p:sp>
      <p:sp>
        <p:nvSpPr>
          <p:cNvPr id="10" name="Text 8"/>
          <p:cNvSpPr/>
          <p:nvPr/>
        </p:nvSpPr>
        <p:spPr>
          <a:xfrm>
            <a:off x="402336" y="1993392"/>
            <a:ext cx="3904488" cy="256032"/>
          </a:xfrm>
          <a:prstGeom prst="rect">
            <a:avLst/>
          </a:prstGeom>
          <a:noFill/>
          <a:ln/>
        </p:spPr>
        <p:txBody>
          <a:bodyPr wrap="square" rtlCol="0" anchor="ctr"/>
          <a:lstStyle/>
          <a:p>
            <a:pPr indent="0" marL="0">
              <a:buNone/>
            </a:pPr>
            <a:r>
              <a:rPr lang="en-US" sz="1100" b="1" dirty="0">
                <a:solidFill>
                  <a:srgbClr val="0F6E56"/>
                </a:solidFill>
                <a:latin typeface="Calibri" pitchFamily="34" charset="0"/>
                <a:ea typeface="Calibri" pitchFamily="34" charset="-122"/>
                <a:cs typeface="Calibri" pitchFamily="34" charset="-120"/>
              </a:rPr>
              <a:t>Field Service Support</a:t>
            </a:r>
            <a:endParaRPr lang="en-US" sz="1100" dirty="0"/>
          </a:p>
        </p:txBody>
      </p:sp>
      <p:sp>
        <p:nvSpPr>
          <p:cNvPr id="11" name="Text 9"/>
          <p:cNvSpPr/>
          <p:nvPr/>
        </p:nvSpPr>
        <p:spPr>
          <a:xfrm>
            <a:off x="402336" y="2286000"/>
            <a:ext cx="3904488" cy="78638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Rapid-response technical deployment to FPSOs, rigs and vessels. Root cause diagnosis across automation, instrumentation, electrical, mechanical and hydraulic systems.</a:t>
            </a:r>
            <a:endParaRPr lang="en-US" sz="1000" dirty="0"/>
          </a:p>
        </p:txBody>
      </p:sp>
      <p:sp>
        <p:nvSpPr>
          <p:cNvPr id="12" name="Shape 10"/>
          <p:cNvSpPr/>
          <p:nvPr/>
        </p:nvSpPr>
        <p:spPr>
          <a:xfrm>
            <a:off x="4709160" y="1920240"/>
            <a:ext cx="4160520" cy="1207008"/>
          </a:xfrm>
          <a:prstGeom prst="rect">
            <a:avLst/>
          </a:prstGeom>
          <a:solidFill>
            <a:srgbClr val="F8FAFF"/>
          </a:solidFill>
          <a:ln w="6350">
            <a:solidFill>
              <a:srgbClr val="D0D8E8"/>
            </a:solidFill>
            <a:prstDash val="solid"/>
          </a:ln>
        </p:spPr>
      </p:sp>
      <p:sp>
        <p:nvSpPr>
          <p:cNvPr id="13" name="Shape 11"/>
          <p:cNvSpPr/>
          <p:nvPr/>
        </p:nvSpPr>
        <p:spPr>
          <a:xfrm>
            <a:off x="4709160" y="1920240"/>
            <a:ext cx="4160520" cy="36576"/>
          </a:xfrm>
          <a:prstGeom prst="rect">
            <a:avLst/>
          </a:prstGeom>
          <a:solidFill>
            <a:srgbClr val="065A82"/>
          </a:solidFill>
          <a:ln w="12700">
            <a:solidFill>
              <a:srgbClr val="065A82"/>
            </a:solidFill>
            <a:prstDash val="solid"/>
          </a:ln>
        </p:spPr>
      </p:sp>
      <p:sp>
        <p:nvSpPr>
          <p:cNvPr id="14" name="Text 12"/>
          <p:cNvSpPr/>
          <p:nvPr/>
        </p:nvSpPr>
        <p:spPr>
          <a:xfrm>
            <a:off x="4837176" y="1993392"/>
            <a:ext cx="3904488" cy="256032"/>
          </a:xfrm>
          <a:prstGeom prst="rect">
            <a:avLst/>
          </a:prstGeom>
          <a:noFill/>
          <a:ln/>
        </p:spPr>
        <p:txBody>
          <a:bodyPr wrap="square" rtlCol="0" anchor="ctr"/>
          <a:lstStyle/>
          <a:p>
            <a:pPr indent="0" marL="0">
              <a:buNone/>
            </a:pPr>
            <a:r>
              <a:rPr lang="en-US" sz="1100" b="1" dirty="0">
                <a:solidFill>
                  <a:srgbClr val="065A82"/>
                </a:solidFill>
                <a:latin typeface="Calibri" pitchFamily="34" charset="0"/>
                <a:ea typeface="Calibri" pitchFamily="34" charset="-122"/>
                <a:cs typeface="Calibri" pitchFamily="34" charset="-120"/>
              </a:rPr>
              <a:t>I&amp;C &amp; Commissioning Support</a:t>
            </a:r>
            <a:endParaRPr lang="en-US" sz="1100" dirty="0"/>
          </a:p>
        </p:txBody>
      </p:sp>
      <p:sp>
        <p:nvSpPr>
          <p:cNvPr id="15" name="Text 13"/>
          <p:cNvSpPr/>
          <p:nvPr/>
        </p:nvSpPr>
        <p:spPr>
          <a:xfrm>
            <a:off x="4837176" y="2286000"/>
            <a:ext cx="3904488" cy="78638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Embedded technical support through installation, loop checking, functional testing and witnessed start-up on new builds and brownfield upgrades.</a:t>
            </a:r>
            <a:endParaRPr lang="en-US" sz="1000" dirty="0"/>
          </a:p>
        </p:txBody>
      </p:sp>
      <p:sp>
        <p:nvSpPr>
          <p:cNvPr id="16" name="Shape 14"/>
          <p:cNvSpPr/>
          <p:nvPr/>
        </p:nvSpPr>
        <p:spPr>
          <a:xfrm>
            <a:off x="274320" y="3236976"/>
            <a:ext cx="4160520" cy="1207008"/>
          </a:xfrm>
          <a:prstGeom prst="rect">
            <a:avLst/>
          </a:prstGeom>
          <a:solidFill>
            <a:srgbClr val="F8FAFF"/>
          </a:solidFill>
          <a:ln w="6350">
            <a:solidFill>
              <a:srgbClr val="D0D8E8"/>
            </a:solidFill>
            <a:prstDash val="solid"/>
          </a:ln>
        </p:spPr>
      </p:sp>
      <p:sp>
        <p:nvSpPr>
          <p:cNvPr id="17" name="Shape 15"/>
          <p:cNvSpPr/>
          <p:nvPr/>
        </p:nvSpPr>
        <p:spPr>
          <a:xfrm>
            <a:off x="274320" y="3236976"/>
            <a:ext cx="4160520" cy="36576"/>
          </a:xfrm>
          <a:prstGeom prst="rect">
            <a:avLst/>
          </a:prstGeom>
          <a:solidFill>
            <a:srgbClr val="534AB7"/>
          </a:solidFill>
          <a:ln w="12700">
            <a:solidFill>
              <a:srgbClr val="534AB7"/>
            </a:solidFill>
            <a:prstDash val="solid"/>
          </a:ln>
        </p:spPr>
      </p:sp>
      <p:sp>
        <p:nvSpPr>
          <p:cNvPr id="18" name="Text 16"/>
          <p:cNvSpPr/>
          <p:nvPr/>
        </p:nvSpPr>
        <p:spPr>
          <a:xfrm>
            <a:off x="402336" y="3310128"/>
            <a:ext cx="3904488" cy="256032"/>
          </a:xfrm>
          <a:prstGeom prst="rect">
            <a:avLst/>
          </a:prstGeom>
          <a:noFill/>
          <a:ln/>
        </p:spPr>
        <p:txBody>
          <a:bodyPr wrap="square" rtlCol="0" anchor="ctr"/>
          <a:lstStyle/>
          <a:p>
            <a:pPr indent="0" marL="0">
              <a:buNone/>
            </a:pPr>
            <a:r>
              <a:rPr lang="en-US" sz="1100" b="1" dirty="0">
                <a:solidFill>
                  <a:srgbClr val="534AB7"/>
                </a:solidFill>
                <a:latin typeface="Calibri" pitchFamily="34" charset="0"/>
                <a:ea typeface="Calibri" pitchFamily="34" charset="-122"/>
                <a:cs typeface="Calibri" pitchFamily="34" charset="-120"/>
              </a:rPr>
              <a:t>Digital Analytics &amp; AI</a:t>
            </a:r>
            <a:endParaRPr lang="en-US" sz="1100" dirty="0"/>
          </a:p>
        </p:txBody>
      </p:sp>
      <p:sp>
        <p:nvSpPr>
          <p:cNvPr id="19" name="Text 17"/>
          <p:cNvSpPr/>
          <p:nvPr/>
        </p:nvSpPr>
        <p:spPr>
          <a:xfrm>
            <a:off x="402336" y="3602736"/>
            <a:ext cx="3904488" cy="78638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SCADA and historian integration delivering real-time dashboards and AI-powered predictive models — detecting equipment degradation before failure occurs.</a:t>
            </a:r>
            <a:endParaRPr lang="en-US" sz="1000" dirty="0"/>
          </a:p>
        </p:txBody>
      </p:sp>
      <p:sp>
        <p:nvSpPr>
          <p:cNvPr id="20" name="Shape 18"/>
          <p:cNvSpPr/>
          <p:nvPr/>
        </p:nvSpPr>
        <p:spPr>
          <a:xfrm>
            <a:off x="4709160" y="3236976"/>
            <a:ext cx="4160520" cy="1207008"/>
          </a:xfrm>
          <a:prstGeom prst="rect">
            <a:avLst/>
          </a:prstGeom>
          <a:solidFill>
            <a:srgbClr val="F8FAFF"/>
          </a:solidFill>
          <a:ln w="6350">
            <a:solidFill>
              <a:srgbClr val="D0D8E8"/>
            </a:solidFill>
            <a:prstDash val="solid"/>
          </a:ln>
        </p:spPr>
      </p:sp>
      <p:sp>
        <p:nvSpPr>
          <p:cNvPr id="21" name="Shape 19"/>
          <p:cNvSpPr/>
          <p:nvPr/>
        </p:nvSpPr>
        <p:spPr>
          <a:xfrm>
            <a:off x="4709160" y="3236976"/>
            <a:ext cx="4160520" cy="36576"/>
          </a:xfrm>
          <a:prstGeom prst="rect">
            <a:avLst/>
          </a:prstGeom>
          <a:solidFill>
            <a:srgbClr val="6D2E46"/>
          </a:solidFill>
          <a:ln w="12700">
            <a:solidFill>
              <a:srgbClr val="6D2E46"/>
            </a:solidFill>
            <a:prstDash val="solid"/>
          </a:ln>
        </p:spPr>
      </p:sp>
      <p:sp>
        <p:nvSpPr>
          <p:cNvPr id="22" name="Text 20"/>
          <p:cNvSpPr/>
          <p:nvPr/>
        </p:nvSpPr>
        <p:spPr>
          <a:xfrm>
            <a:off x="4837176" y="3310128"/>
            <a:ext cx="3904488" cy="256032"/>
          </a:xfrm>
          <a:prstGeom prst="rect">
            <a:avLst/>
          </a:prstGeom>
          <a:noFill/>
          <a:ln/>
        </p:spPr>
        <p:txBody>
          <a:bodyPr wrap="square" rtlCol="0" anchor="ctr"/>
          <a:lstStyle/>
          <a:p>
            <a:pPr indent="0" marL="0">
              <a:buNone/>
            </a:pPr>
            <a:r>
              <a:rPr lang="en-US" sz="1100" b="1" dirty="0">
                <a:solidFill>
                  <a:srgbClr val="6D2E46"/>
                </a:solidFill>
                <a:latin typeface="Calibri" pitchFamily="34" charset="0"/>
                <a:ea typeface="Calibri" pitchFamily="34" charset="-122"/>
                <a:cs typeface="Calibri" pitchFamily="34" charset="-120"/>
              </a:rPr>
              <a:t>Sustainability Support</a:t>
            </a:r>
            <a:endParaRPr lang="en-US" sz="1100" dirty="0"/>
          </a:p>
        </p:txBody>
      </p:sp>
      <p:sp>
        <p:nvSpPr>
          <p:cNvPr id="23" name="Text 21"/>
          <p:cNvSpPr/>
          <p:nvPr/>
        </p:nvSpPr>
        <p:spPr>
          <a:xfrm>
            <a:off x="4837176" y="3602736"/>
            <a:ext cx="3904488" cy="78638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Helping clients reduce energy consumption, meet ESG commitments, and align with the offshore energy transition through smarter automation and data-driven operations.</a:t>
            </a:r>
            <a:endParaRPr lang="en-US" sz="1000" dirty="0"/>
          </a:p>
        </p:txBody>
      </p:sp>
      <p:sp>
        <p:nvSpPr>
          <p:cNvPr id="24" name="Shape 22"/>
          <p:cNvSpPr/>
          <p:nvPr/>
        </p:nvSpPr>
        <p:spPr>
          <a:xfrm>
            <a:off x="274320" y="4590288"/>
            <a:ext cx="8595360" cy="384048"/>
          </a:xfrm>
          <a:prstGeom prst="rect">
            <a:avLst/>
          </a:prstGeom>
          <a:solidFill>
            <a:srgbClr val="021B2E"/>
          </a:solidFill>
          <a:ln w="12700">
            <a:solidFill>
              <a:srgbClr val="021B2E"/>
            </a:solidFill>
            <a:prstDash val="solid"/>
          </a:ln>
        </p:spPr>
      </p:sp>
      <p:sp>
        <p:nvSpPr>
          <p:cNvPr id="25" name="Text 23"/>
          <p:cNvSpPr/>
          <p:nvPr/>
        </p:nvSpPr>
        <p:spPr>
          <a:xfrm>
            <a:off x="457200" y="4626864"/>
            <a:ext cx="8229600" cy="310896"/>
          </a:xfrm>
          <a:prstGeom prst="rect">
            <a:avLst/>
          </a:prstGeom>
          <a:noFill/>
          <a:ln/>
        </p:spPr>
        <p:txBody>
          <a:bodyPr wrap="square" rtlCol="0" anchor="ctr"/>
          <a:lstStyle/>
          <a:p>
            <a:pPr indent="0" marL="0">
              <a:buNone/>
            </a:pPr>
            <a:r>
              <a:rPr lang="en-US" sz="1000" i="1" dirty="0">
                <a:solidFill>
                  <a:srgbClr val="EEF4FA"/>
                </a:solidFill>
                <a:latin typeface="Calibri" pitchFamily="34" charset="0"/>
                <a:ea typeface="Calibri" pitchFamily="34" charset="-122"/>
                <a:cs typeface="Calibri" pitchFamily="34" charset="-120"/>
              </a:rPr>
              <a:t>Every engagement — regardless of scope — includes a digital analytics component. No job leaves site without data captured and feeding the intelligence that makes the next job sharper.</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21B2E"/>
          </a:solidFill>
          <a:ln w="12700">
            <a:solidFill>
              <a:srgbClr val="021B2E"/>
            </a:solidFill>
            <a:prstDash val="solid"/>
          </a:ln>
        </p:spPr>
      </p:sp>
      <p:sp>
        <p:nvSpPr>
          <p:cNvPr id="3" name="Shape 1"/>
          <p:cNvSpPr/>
          <p:nvPr/>
        </p:nvSpPr>
        <p:spPr>
          <a:xfrm>
            <a:off x="0" y="0"/>
            <a:ext cx="109728" cy="5143500"/>
          </a:xfrm>
          <a:prstGeom prst="rect">
            <a:avLst/>
          </a:prstGeom>
          <a:solidFill>
            <a:srgbClr val="C86018"/>
          </a:solidFill>
          <a:ln w="12700">
            <a:solidFill>
              <a:srgbClr val="C86018"/>
            </a:solidFill>
            <a:prstDash val="solid"/>
          </a:ln>
        </p:spPr>
      </p:sp>
      <p:sp>
        <p:nvSpPr>
          <p:cNvPr id="4" name="Text 2"/>
          <p:cNvSpPr/>
          <p:nvPr/>
        </p:nvSpPr>
        <p:spPr>
          <a:xfrm>
            <a:off x="274320" y="73152"/>
            <a:ext cx="8229600" cy="292608"/>
          </a:xfrm>
          <a:prstGeom prst="rect">
            <a:avLst/>
          </a:prstGeom>
          <a:noFill/>
          <a:ln/>
        </p:spPr>
        <p:txBody>
          <a:bodyPr wrap="square" rtlCol="0" anchor="ctr"/>
          <a:lstStyle/>
          <a:p>
            <a:pPr indent="0" marL="0">
              <a:buNone/>
            </a:pPr>
            <a:r>
              <a:rPr lang="en-US" sz="1000" spc="400" kern="0" dirty="0">
                <a:solidFill>
                  <a:srgbClr val="7090B0"/>
                </a:solidFill>
                <a:latin typeface="Calibri" pitchFamily="34" charset="0"/>
                <a:ea typeface="Calibri" pitchFamily="34" charset="-122"/>
                <a:cs typeface="Calibri" pitchFamily="34" charset="-120"/>
              </a:rPr>
              <a:t>OUR VALUES</a:t>
            </a:r>
            <a:endParaRPr lang="en-US" sz="1000" dirty="0"/>
          </a:p>
        </p:txBody>
      </p:sp>
      <p:sp>
        <p:nvSpPr>
          <p:cNvPr id="5" name="Text 3"/>
          <p:cNvSpPr/>
          <p:nvPr/>
        </p:nvSpPr>
        <p:spPr>
          <a:xfrm>
            <a:off x="274320" y="347472"/>
            <a:ext cx="8229600" cy="502920"/>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Your Success Is the Only Measure That Matters</a:t>
            </a:r>
            <a:endParaRPr lang="en-US" sz="2200" dirty="0"/>
          </a:p>
        </p:txBody>
      </p:sp>
      <p:sp>
        <p:nvSpPr>
          <p:cNvPr id="6" name="Shape 4"/>
          <p:cNvSpPr/>
          <p:nvPr/>
        </p:nvSpPr>
        <p:spPr>
          <a:xfrm>
            <a:off x="274320" y="1097280"/>
            <a:ext cx="8595360" cy="566928"/>
          </a:xfrm>
          <a:prstGeom prst="rect">
            <a:avLst/>
          </a:prstGeom>
          <a:solidFill>
            <a:srgbClr val="F0F6FF"/>
          </a:solidFill>
          <a:ln w="6350">
            <a:solidFill>
              <a:srgbClr val="D0E4F8"/>
            </a:solidFill>
            <a:prstDash val="solid"/>
          </a:ln>
        </p:spPr>
      </p:sp>
      <p:sp>
        <p:nvSpPr>
          <p:cNvPr id="7" name="Text 5"/>
          <p:cNvSpPr/>
          <p:nvPr/>
        </p:nvSpPr>
        <p:spPr>
          <a:xfrm>
            <a:off x="457200" y="1170432"/>
            <a:ext cx="8229600" cy="438912"/>
          </a:xfrm>
          <a:prstGeom prst="rect">
            <a:avLst/>
          </a:prstGeom>
          <a:noFill/>
          <a:ln/>
        </p:spPr>
        <p:txBody>
          <a:bodyPr wrap="square" rtlCol="0" anchor="ctr"/>
          <a:lstStyle/>
          <a:p>
            <a:pPr indent="0" marL="0">
              <a:buNone/>
            </a:pPr>
            <a:r>
              <a:rPr lang="en-US" sz="1150" dirty="0">
                <a:solidFill>
                  <a:srgbClr val="1E3A5F"/>
                </a:solidFill>
                <a:latin typeface="Calibri" pitchFamily="34" charset="0"/>
                <a:ea typeface="Calibri" pitchFamily="34" charset="-122"/>
                <a:cs typeface="Calibri" pitchFamily="34" charset="-120"/>
              </a:rPr>
              <a:t>We measure our own performance by one standard: the outcomes we create for our clients. Every technical decision is made with your asset uptime, project schedule, and operational budget as the priority — not ours.</a:t>
            </a:r>
            <a:endParaRPr lang="en-US" sz="1150" dirty="0"/>
          </a:p>
        </p:txBody>
      </p:sp>
      <p:sp>
        <p:nvSpPr>
          <p:cNvPr id="8" name="Shape 6"/>
          <p:cNvSpPr/>
          <p:nvPr/>
        </p:nvSpPr>
        <p:spPr>
          <a:xfrm>
            <a:off x="274320" y="1828800"/>
            <a:ext cx="4160520" cy="1005840"/>
          </a:xfrm>
          <a:prstGeom prst="rect">
            <a:avLst/>
          </a:prstGeom>
          <a:solidFill>
            <a:srgbClr val="E8F8F2"/>
          </a:solidFill>
          <a:ln w="6350">
            <a:solidFill>
              <a:srgbClr val="9FE1CB"/>
            </a:solidFill>
            <a:prstDash val="solid"/>
          </a:ln>
        </p:spPr>
      </p:sp>
      <p:sp>
        <p:nvSpPr>
          <p:cNvPr id="9" name="Shape 7"/>
          <p:cNvSpPr/>
          <p:nvPr/>
        </p:nvSpPr>
        <p:spPr>
          <a:xfrm>
            <a:off x="274320" y="1828800"/>
            <a:ext cx="4160520" cy="36576"/>
          </a:xfrm>
          <a:prstGeom prst="rect">
            <a:avLst/>
          </a:prstGeom>
          <a:solidFill>
            <a:srgbClr val="0F6E56"/>
          </a:solidFill>
          <a:ln w="12700">
            <a:solidFill>
              <a:srgbClr val="0F6E56"/>
            </a:solidFill>
            <a:prstDash val="solid"/>
          </a:ln>
        </p:spPr>
      </p:sp>
      <p:sp>
        <p:nvSpPr>
          <p:cNvPr id="10" name="Text 8"/>
          <p:cNvSpPr/>
          <p:nvPr/>
        </p:nvSpPr>
        <p:spPr>
          <a:xfrm>
            <a:off x="402336" y="1901952"/>
            <a:ext cx="3904488" cy="237744"/>
          </a:xfrm>
          <a:prstGeom prst="rect">
            <a:avLst/>
          </a:prstGeom>
          <a:noFill/>
          <a:ln/>
        </p:spPr>
        <p:txBody>
          <a:bodyPr wrap="square" rtlCol="0" anchor="ctr"/>
          <a:lstStyle/>
          <a:p>
            <a:pPr indent="0" marL="0">
              <a:buNone/>
            </a:pPr>
            <a:r>
              <a:rPr lang="en-US" sz="1100" b="1" dirty="0">
                <a:solidFill>
                  <a:srgbClr val="0F6E56"/>
                </a:solidFill>
                <a:latin typeface="Calibri" pitchFamily="34" charset="0"/>
                <a:ea typeface="Calibri" pitchFamily="34" charset="-122"/>
                <a:cs typeface="Calibri" pitchFamily="34" charset="-120"/>
              </a:rPr>
              <a:t>We invest in your outcome</a:t>
            </a:r>
            <a:endParaRPr lang="en-US" sz="1100" dirty="0"/>
          </a:p>
        </p:txBody>
      </p:sp>
      <p:sp>
        <p:nvSpPr>
          <p:cNvPr id="11" name="Text 9"/>
          <p:cNvSpPr/>
          <p:nvPr/>
        </p:nvSpPr>
        <p:spPr>
          <a:xfrm>
            <a:off x="402336" y="2176272"/>
            <a:ext cx="3904488" cy="60350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We close a job when your asset performs — not when paperwork is signed.</a:t>
            </a:r>
            <a:endParaRPr lang="en-US" sz="1000" dirty="0"/>
          </a:p>
        </p:txBody>
      </p:sp>
      <p:sp>
        <p:nvSpPr>
          <p:cNvPr id="12" name="Shape 10"/>
          <p:cNvSpPr/>
          <p:nvPr/>
        </p:nvSpPr>
        <p:spPr>
          <a:xfrm>
            <a:off x="4709160" y="1828800"/>
            <a:ext cx="4160520" cy="1005840"/>
          </a:xfrm>
          <a:prstGeom prst="rect">
            <a:avLst/>
          </a:prstGeom>
          <a:solidFill>
            <a:srgbClr val="EAF3FB"/>
          </a:solidFill>
          <a:ln w="6350">
            <a:solidFill>
              <a:srgbClr val="85B7EB"/>
            </a:solidFill>
            <a:prstDash val="solid"/>
          </a:ln>
        </p:spPr>
      </p:sp>
      <p:sp>
        <p:nvSpPr>
          <p:cNvPr id="13" name="Shape 11"/>
          <p:cNvSpPr/>
          <p:nvPr/>
        </p:nvSpPr>
        <p:spPr>
          <a:xfrm>
            <a:off x="4709160" y="1828800"/>
            <a:ext cx="4160520" cy="36576"/>
          </a:xfrm>
          <a:prstGeom prst="rect">
            <a:avLst/>
          </a:prstGeom>
          <a:solidFill>
            <a:srgbClr val="065A82"/>
          </a:solidFill>
          <a:ln w="12700">
            <a:solidFill>
              <a:srgbClr val="065A82"/>
            </a:solidFill>
            <a:prstDash val="solid"/>
          </a:ln>
        </p:spPr>
      </p:sp>
      <p:sp>
        <p:nvSpPr>
          <p:cNvPr id="14" name="Text 12"/>
          <p:cNvSpPr/>
          <p:nvPr/>
        </p:nvSpPr>
        <p:spPr>
          <a:xfrm>
            <a:off x="4837176" y="1901952"/>
            <a:ext cx="3904488" cy="237744"/>
          </a:xfrm>
          <a:prstGeom prst="rect">
            <a:avLst/>
          </a:prstGeom>
          <a:noFill/>
          <a:ln/>
        </p:spPr>
        <p:txBody>
          <a:bodyPr wrap="square" rtlCol="0" anchor="ctr"/>
          <a:lstStyle/>
          <a:p>
            <a:pPr indent="0" marL="0">
              <a:buNone/>
            </a:pPr>
            <a:r>
              <a:rPr lang="en-US" sz="1100" b="1" dirty="0">
                <a:solidFill>
                  <a:srgbClr val="065A82"/>
                </a:solidFill>
                <a:latin typeface="Calibri" pitchFamily="34" charset="0"/>
                <a:ea typeface="Calibri" pitchFamily="34" charset="-122"/>
                <a:cs typeface="Calibri" pitchFamily="34" charset="-120"/>
              </a:rPr>
              <a:t>Transparent at every step</a:t>
            </a:r>
            <a:endParaRPr lang="en-US" sz="1100" dirty="0"/>
          </a:p>
        </p:txBody>
      </p:sp>
      <p:sp>
        <p:nvSpPr>
          <p:cNvPr id="15" name="Text 13"/>
          <p:cNvSpPr/>
          <p:nvPr/>
        </p:nvSpPr>
        <p:spPr>
          <a:xfrm>
            <a:off x="4837176" y="2176272"/>
            <a:ext cx="3904488" cy="60350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No surprises on scope, schedule or cost — the honest technical picture, always.</a:t>
            </a:r>
            <a:endParaRPr lang="en-US" sz="1000" dirty="0"/>
          </a:p>
        </p:txBody>
      </p:sp>
      <p:sp>
        <p:nvSpPr>
          <p:cNvPr id="16" name="Shape 14"/>
          <p:cNvSpPr/>
          <p:nvPr/>
        </p:nvSpPr>
        <p:spPr>
          <a:xfrm>
            <a:off x="274320" y="2907792"/>
            <a:ext cx="4160520" cy="1005840"/>
          </a:xfrm>
          <a:prstGeom prst="rect">
            <a:avLst/>
          </a:prstGeom>
          <a:solidFill>
            <a:srgbClr val="EEEDFE"/>
          </a:solidFill>
          <a:ln w="6350">
            <a:solidFill>
              <a:srgbClr val="AFA9EC"/>
            </a:solidFill>
            <a:prstDash val="solid"/>
          </a:ln>
        </p:spPr>
      </p:sp>
      <p:sp>
        <p:nvSpPr>
          <p:cNvPr id="17" name="Shape 15"/>
          <p:cNvSpPr/>
          <p:nvPr/>
        </p:nvSpPr>
        <p:spPr>
          <a:xfrm>
            <a:off x="274320" y="2907792"/>
            <a:ext cx="4160520" cy="36576"/>
          </a:xfrm>
          <a:prstGeom prst="rect">
            <a:avLst/>
          </a:prstGeom>
          <a:solidFill>
            <a:srgbClr val="534AB7"/>
          </a:solidFill>
          <a:ln w="12700">
            <a:solidFill>
              <a:srgbClr val="534AB7"/>
            </a:solidFill>
            <a:prstDash val="solid"/>
          </a:ln>
        </p:spPr>
      </p:sp>
      <p:sp>
        <p:nvSpPr>
          <p:cNvPr id="18" name="Text 16"/>
          <p:cNvSpPr/>
          <p:nvPr/>
        </p:nvSpPr>
        <p:spPr>
          <a:xfrm>
            <a:off x="402336" y="2980944"/>
            <a:ext cx="3904488" cy="237744"/>
          </a:xfrm>
          <a:prstGeom prst="rect">
            <a:avLst/>
          </a:prstGeom>
          <a:noFill/>
          <a:ln/>
        </p:spPr>
        <p:txBody>
          <a:bodyPr wrap="square" rtlCol="0" anchor="ctr"/>
          <a:lstStyle/>
          <a:p>
            <a:pPr indent="0" marL="0">
              <a:buNone/>
            </a:pPr>
            <a:r>
              <a:rPr lang="en-US" sz="1100" b="1" dirty="0">
                <a:solidFill>
                  <a:srgbClr val="534AB7"/>
                </a:solidFill>
                <a:latin typeface="Calibri" pitchFamily="34" charset="0"/>
                <a:ea typeface="Calibri" pitchFamily="34" charset="-122"/>
                <a:cs typeface="Calibri" pitchFamily="34" charset="-120"/>
              </a:rPr>
              <a:t>Knowledge transfer built in</a:t>
            </a:r>
            <a:endParaRPr lang="en-US" sz="1100" dirty="0"/>
          </a:p>
        </p:txBody>
      </p:sp>
      <p:sp>
        <p:nvSpPr>
          <p:cNvPr id="19" name="Text 17"/>
          <p:cNvSpPr/>
          <p:nvPr/>
        </p:nvSpPr>
        <p:spPr>
          <a:xfrm>
            <a:off x="402336" y="3255264"/>
            <a:ext cx="3904488" cy="60350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Every engagement leaves your team stronger. We document, explain, and train.</a:t>
            </a:r>
            <a:endParaRPr lang="en-US" sz="1000" dirty="0"/>
          </a:p>
        </p:txBody>
      </p:sp>
      <p:sp>
        <p:nvSpPr>
          <p:cNvPr id="20" name="Shape 18"/>
          <p:cNvSpPr/>
          <p:nvPr/>
        </p:nvSpPr>
        <p:spPr>
          <a:xfrm>
            <a:off x="4709160" y="2907792"/>
            <a:ext cx="4160520" cy="1005840"/>
          </a:xfrm>
          <a:prstGeom prst="rect">
            <a:avLst/>
          </a:prstGeom>
          <a:solidFill>
            <a:srgbClr val="FBEAF0"/>
          </a:solidFill>
          <a:ln w="6350">
            <a:solidFill>
              <a:srgbClr val="F4C0D1"/>
            </a:solidFill>
            <a:prstDash val="solid"/>
          </a:ln>
        </p:spPr>
      </p:sp>
      <p:sp>
        <p:nvSpPr>
          <p:cNvPr id="21" name="Shape 19"/>
          <p:cNvSpPr/>
          <p:nvPr/>
        </p:nvSpPr>
        <p:spPr>
          <a:xfrm>
            <a:off x="4709160" y="2907792"/>
            <a:ext cx="4160520" cy="36576"/>
          </a:xfrm>
          <a:prstGeom prst="rect">
            <a:avLst/>
          </a:prstGeom>
          <a:solidFill>
            <a:srgbClr val="6D2E46"/>
          </a:solidFill>
          <a:ln w="12700">
            <a:solidFill>
              <a:srgbClr val="6D2E46"/>
            </a:solidFill>
            <a:prstDash val="solid"/>
          </a:ln>
        </p:spPr>
      </p:sp>
      <p:sp>
        <p:nvSpPr>
          <p:cNvPr id="22" name="Text 20"/>
          <p:cNvSpPr/>
          <p:nvPr/>
        </p:nvSpPr>
        <p:spPr>
          <a:xfrm>
            <a:off x="4837176" y="2980944"/>
            <a:ext cx="3904488" cy="237744"/>
          </a:xfrm>
          <a:prstGeom prst="rect">
            <a:avLst/>
          </a:prstGeom>
          <a:noFill/>
          <a:ln/>
        </p:spPr>
        <p:txBody>
          <a:bodyPr wrap="square" rtlCol="0" anchor="ctr"/>
          <a:lstStyle/>
          <a:p>
            <a:pPr indent="0" marL="0">
              <a:buNone/>
            </a:pPr>
            <a:r>
              <a:rPr lang="en-US" sz="1100" b="1" dirty="0">
                <a:solidFill>
                  <a:srgbClr val="6D2E46"/>
                </a:solidFill>
                <a:latin typeface="Calibri" pitchFamily="34" charset="0"/>
                <a:ea typeface="Calibri" pitchFamily="34" charset="-122"/>
                <a:cs typeface="Calibri" pitchFamily="34" charset="-120"/>
              </a:rPr>
              <a:t>Long-term thinking, not short-term billing</a:t>
            </a:r>
            <a:endParaRPr lang="en-US" sz="1100" dirty="0"/>
          </a:p>
        </p:txBody>
      </p:sp>
      <p:sp>
        <p:nvSpPr>
          <p:cNvPr id="23" name="Text 21"/>
          <p:cNvSpPr/>
          <p:nvPr/>
        </p:nvSpPr>
        <p:spPr>
          <a:xfrm>
            <a:off x="4837176" y="3255264"/>
            <a:ext cx="3904488" cy="603504"/>
          </a:xfrm>
          <a:prstGeom prst="rect">
            <a:avLst/>
          </a:prstGeom>
          <a:noFill/>
          <a:ln/>
        </p:spPr>
        <p:txBody>
          <a:bodyPr wrap="square" rtlCol="0" anchor="ctr"/>
          <a:lstStyle/>
          <a:p>
            <a:pPr indent="0" marL="0">
              <a:buNone/>
            </a:pPr>
            <a:r>
              <a:rPr lang="en-US" sz="1000" dirty="0">
                <a:solidFill>
                  <a:srgbClr val="334455"/>
                </a:solidFill>
                <a:latin typeface="Calibri" pitchFamily="34" charset="0"/>
                <a:ea typeface="Calibri" pitchFamily="34" charset="-122"/>
                <a:cs typeface="Calibri" pitchFamily="34" charset="-120"/>
              </a:rPr>
              <a:t>We flag problems that save shutdowns. Our model works when your assets work.</a:t>
            </a:r>
            <a:endParaRPr lang="en-US" sz="1000" dirty="0"/>
          </a:p>
        </p:txBody>
      </p:sp>
      <p:sp>
        <p:nvSpPr>
          <p:cNvPr id="24" name="Shape 22"/>
          <p:cNvSpPr/>
          <p:nvPr/>
        </p:nvSpPr>
        <p:spPr>
          <a:xfrm>
            <a:off x="274320" y="4041648"/>
            <a:ext cx="8595360" cy="475488"/>
          </a:xfrm>
          <a:prstGeom prst="rect">
            <a:avLst/>
          </a:prstGeom>
          <a:solidFill>
            <a:srgbClr val="EAF3FB"/>
          </a:solidFill>
          <a:ln w="6350">
            <a:solidFill>
              <a:srgbClr val="85B7EB"/>
            </a:solidFill>
            <a:prstDash val="solid"/>
          </a:ln>
        </p:spPr>
      </p:sp>
      <p:sp>
        <p:nvSpPr>
          <p:cNvPr id="25" name="Shape 23"/>
          <p:cNvSpPr/>
          <p:nvPr/>
        </p:nvSpPr>
        <p:spPr>
          <a:xfrm>
            <a:off x="274320" y="4041648"/>
            <a:ext cx="8595360" cy="36576"/>
          </a:xfrm>
          <a:prstGeom prst="rect">
            <a:avLst/>
          </a:prstGeom>
          <a:solidFill>
            <a:srgbClr val="065A82"/>
          </a:solidFill>
          <a:ln w="12700">
            <a:solidFill>
              <a:srgbClr val="065A82"/>
            </a:solidFill>
            <a:prstDash val="solid"/>
          </a:ln>
        </p:spPr>
      </p:sp>
      <p:sp>
        <p:nvSpPr>
          <p:cNvPr id="26" name="Text 24"/>
          <p:cNvSpPr/>
          <p:nvPr/>
        </p:nvSpPr>
        <p:spPr>
          <a:xfrm>
            <a:off x="402336" y="4078224"/>
            <a:ext cx="8229600" cy="182880"/>
          </a:xfrm>
          <a:prstGeom prst="rect">
            <a:avLst/>
          </a:prstGeom>
          <a:noFill/>
          <a:ln/>
        </p:spPr>
        <p:txBody>
          <a:bodyPr wrap="square" rtlCol="0" anchor="ctr"/>
          <a:lstStyle/>
          <a:p>
            <a:pPr indent="0" marL="0">
              <a:buNone/>
            </a:pPr>
            <a:r>
              <a:rPr lang="en-US" sz="950" b="1" dirty="0">
                <a:solidFill>
                  <a:srgbClr val="065A82"/>
                </a:solidFill>
                <a:latin typeface="Calibri" pitchFamily="34" charset="0"/>
                <a:ea typeface="Calibri" pitchFamily="34" charset="-122"/>
                <a:cs typeface="Calibri" pitchFamily="34" charset="-120"/>
              </a:rPr>
              <a:t>Reinvesting in the industry we serve</a:t>
            </a:r>
            <a:endParaRPr lang="en-US" sz="950" dirty="0"/>
          </a:p>
        </p:txBody>
      </p:sp>
      <p:sp>
        <p:nvSpPr>
          <p:cNvPr id="27" name="Text 25"/>
          <p:cNvSpPr/>
          <p:nvPr/>
        </p:nvSpPr>
        <p:spPr>
          <a:xfrm>
            <a:off x="402336" y="4242816"/>
            <a:ext cx="8229600" cy="237744"/>
          </a:xfrm>
          <a:prstGeom prst="rect">
            <a:avLst/>
          </a:prstGeom>
          <a:noFill/>
          <a:ln/>
        </p:spPr>
        <p:txBody>
          <a:bodyPr wrap="square" rtlCol="0" anchor="ctr"/>
          <a:lstStyle/>
          <a:p>
            <a:pPr indent="0" marL="0">
              <a:buNone/>
            </a:pPr>
            <a:r>
              <a:rPr lang="en-US" sz="880" dirty="0">
                <a:solidFill>
                  <a:srgbClr val="334455"/>
                </a:solidFill>
                <a:latin typeface="Calibri" pitchFamily="34" charset="0"/>
                <a:ea typeface="Calibri" pitchFamily="34" charset="-122"/>
                <a:cs typeface="Calibri" pitchFamily="34" charset="-120"/>
              </a:rPr>
              <a:t>Like any sustainable business, JIMS Ocean is built to be commercially viable. But we believe the most effective way to grow is to reinvest meaningfully back into the industry we serve — funding technical capability, AI development, and R&amp;D that directly benefits our clients.</a:t>
            </a:r>
            <a:endParaRPr lang="en-US" sz="880" dirty="0"/>
          </a:p>
        </p:txBody>
      </p:sp>
      <p:sp>
        <p:nvSpPr>
          <p:cNvPr id="28" name="Shape 26"/>
          <p:cNvSpPr/>
          <p:nvPr/>
        </p:nvSpPr>
        <p:spPr>
          <a:xfrm>
            <a:off x="274320" y="4590288"/>
            <a:ext cx="8595360" cy="384048"/>
          </a:xfrm>
          <a:prstGeom prst="rect">
            <a:avLst/>
          </a:prstGeom>
          <a:solidFill>
            <a:srgbClr val="021B2E"/>
          </a:solidFill>
          <a:ln w="12700">
            <a:solidFill>
              <a:srgbClr val="021B2E"/>
            </a:solidFill>
            <a:prstDash val="solid"/>
          </a:ln>
        </p:spPr>
      </p:sp>
      <p:sp>
        <p:nvSpPr>
          <p:cNvPr id="29" name="Text 27"/>
          <p:cNvSpPr/>
          <p:nvPr/>
        </p:nvSpPr>
        <p:spPr>
          <a:xfrm>
            <a:off x="457200" y="4645152"/>
            <a:ext cx="8229600" cy="274320"/>
          </a:xfrm>
          <a:prstGeom prst="rect">
            <a:avLst/>
          </a:prstGeom>
          <a:noFill/>
          <a:ln/>
        </p:spPr>
        <p:txBody>
          <a:bodyPr wrap="square" rtlCol="0" anchor="ctr"/>
          <a:lstStyle/>
          <a:p>
            <a:pPr indent="0" marL="0">
              <a:buNone/>
            </a:pPr>
            <a:r>
              <a:rPr lang="en-US" sz="1100" b="1" dirty="0">
                <a:solidFill>
                  <a:srgbClr val="EEF4FA"/>
                </a:solidFill>
                <a:latin typeface="Calibri" pitchFamily="34" charset="0"/>
                <a:ea typeface="Calibri" pitchFamily="34" charset="-122"/>
                <a:cs typeface="Calibri" pitchFamily="34" charset="-120"/>
              </a:rPr>
              <a:t>OUR PROMISE  ·  When you win, we've done our job. That is the only metric we track.</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E4D1F"/>
          </a:solidFill>
          <a:ln w="12700">
            <a:solidFill>
              <a:srgbClr val="0E4D1F"/>
            </a:solidFill>
            <a:prstDash val="solid"/>
          </a:ln>
        </p:spPr>
      </p:sp>
      <p:sp>
        <p:nvSpPr>
          <p:cNvPr id="3" name="Shape 1"/>
          <p:cNvSpPr/>
          <p:nvPr/>
        </p:nvSpPr>
        <p:spPr>
          <a:xfrm>
            <a:off x="0" y="0"/>
            <a:ext cx="109728" cy="5143500"/>
          </a:xfrm>
          <a:prstGeom prst="rect">
            <a:avLst/>
          </a:prstGeom>
          <a:solidFill>
            <a:srgbClr val="C86018"/>
          </a:solidFill>
          <a:ln w="12700">
            <a:solidFill>
              <a:srgbClr val="C86018"/>
            </a:solidFill>
            <a:prstDash val="solid"/>
          </a:ln>
        </p:spPr>
      </p:sp>
      <p:sp>
        <p:nvSpPr>
          <p:cNvPr id="4" name="Text 2"/>
          <p:cNvSpPr/>
          <p:nvPr/>
        </p:nvSpPr>
        <p:spPr>
          <a:xfrm>
            <a:off x="274320" y="73152"/>
            <a:ext cx="8229600" cy="292608"/>
          </a:xfrm>
          <a:prstGeom prst="rect">
            <a:avLst/>
          </a:prstGeom>
          <a:noFill/>
          <a:ln/>
        </p:spPr>
        <p:txBody>
          <a:bodyPr wrap="square" rtlCol="0" anchor="ctr"/>
          <a:lstStyle/>
          <a:p>
            <a:pPr indent="0" marL="0">
              <a:buNone/>
            </a:pPr>
            <a:r>
              <a:rPr lang="en-US" sz="1000" spc="400" kern="0" dirty="0">
                <a:solidFill>
                  <a:srgbClr val="9FE1CB"/>
                </a:solidFill>
                <a:latin typeface="Calibri" pitchFamily="34" charset="0"/>
                <a:ea typeface="Calibri" pitchFamily="34" charset="-122"/>
                <a:cs typeface="Calibri" pitchFamily="34" charset="-120"/>
              </a:rPr>
              <a:t>SUSTAINABILITY &amp; GREEN ENERGY</a:t>
            </a:r>
            <a:endParaRPr lang="en-US" sz="1000" dirty="0"/>
          </a:p>
        </p:txBody>
      </p:sp>
      <p:sp>
        <p:nvSpPr>
          <p:cNvPr id="5" name="Text 3"/>
          <p:cNvSpPr/>
          <p:nvPr/>
        </p:nvSpPr>
        <p:spPr>
          <a:xfrm>
            <a:off x="274320" y="347472"/>
            <a:ext cx="8229600" cy="502920"/>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Supporting the Energy Transition</a:t>
            </a:r>
            <a:endParaRPr lang="en-US" sz="2200" dirty="0"/>
          </a:p>
        </p:txBody>
      </p:sp>
      <p:sp>
        <p:nvSpPr>
          <p:cNvPr id="6" name="Shape 4"/>
          <p:cNvSpPr/>
          <p:nvPr/>
        </p:nvSpPr>
        <p:spPr>
          <a:xfrm>
            <a:off x="274320" y="1097280"/>
            <a:ext cx="8595360" cy="658368"/>
          </a:xfrm>
          <a:prstGeom prst="rect">
            <a:avLst/>
          </a:prstGeom>
          <a:solidFill>
            <a:srgbClr val="E8F5EC"/>
          </a:solidFill>
          <a:ln w="6350">
            <a:solidFill>
              <a:srgbClr val="7BC89A"/>
            </a:solidFill>
            <a:prstDash val="solid"/>
          </a:ln>
        </p:spPr>
      </p:sp>
      <p:sp>
        <p:nvSpPr>
          <p:cNvPr id="7" name="Text 5"/>
          <p:cNvSpPr/>
          <p:nvPr/>
        </p:nvSpPr>
        <p:spPr>
          <a:xfrm>
            <a:off x="457200" y="1170432"/>
            <a:ext cx="8229600" cy="530352"/>
          </a:xfrm>
          <a:prstGeom prst="rect">
            <a:avLst/>
          </a:prstGeom>
          <a:noFill/>
          <a:ln/>
        </p:spPr>
        <p:txBody>
          <a:bodyPr wrap="square" rtlCol="0" anchor="ctr"/>
          <a:lstStyle/>
          <a:p>
            <a:pPr indent="0" marL="0">
              <a:buNone/>
            </a:pPr>
            <a:r>
              <a:rPr lang="en-US" sz="1150" dirty="0">
                <a:solidFill>
                  <a:srgbClr val="0E4D1F"/>
                </a:solidFill>
                <a:latin typeface="Calibri" pitchFamily="34" charset="0"/>
                <a:ea typeface="Calibri" pitchFamily="34" charset="-122"/>
                <a:cs typeface="Calibri" pitchFamily="34" charset="-120"/>
              </a:rPr>
              <a:t>The offshore energy sector is in transition. JIMS Ocean is committed to being part of the solution — supporting operators on their journey through smarter automation, AI-driven efficiency, and alignment with green energy initiatives including cleaner offshore operations.</a:t>
            </a:r>
            <a:endParaRPr lang="en-US" sz="1150" dirty="0"/>
          </a:p>
        </p:txBody>
      </p:sp>
      <p:sp>
        <p:nvSpPr>
          <p:cNvPr id="8" name="Shape 6"/>
          <p:cNvSpPr/>
          <p:nvPr/>
        </p:nvSpPr>
        <p:spPr>
          <a:xfrm>
            <a:off x="274320" y="1920240"/>
            <a:ext cx="4160520" cy="2468880"/>
          </a:xfrm>
          <a:prstGeom prst="rect">
            <a:avLst/>
          </a:prstGeom>
          <a:solidFill>
            <a:srgbClr val="F0FAF4"/>
          </a:solidFill>
          <a:ln w="6350">
            <a:solidFill>
              <a:srgbClr val="7BC89A"/>
            </a:solidFill>
            <a:prstDash val="solid"/>
          </a:ln>
        </p:spPr>
      </p:sp>
      <p:sp>
        <p:nvSpPr>
          <p:cNvPr id="9" name="Shape 7"/>
          <p:cNvSpPr/>
          <p:nvPr/>
        </p:nvSpPr>
        <p:spPr>
          <a:xfrm>
            <a:off x="274320" y="1920240"/>
            <a:ext cx="4160520" cy="36576"/>
          </a:xfrm>
          <a:prstGeom prst="rect">
            <a:avLst/>
          </a:prstGeom>
          <a:solidFill>
            <a:srgbClr val="0F6E56"/>
          </a:solidFill>
          <a:ln w="12700">
            <a:solidFill>
              <a:srgbClr val="0F6E56"/>
            </a:solidFill>
            <a:prstDash val="solid"/>
          </a:ln>
        </p:spPr>
      </p:sp>
      <p:sp>
        <p:nvSpPr>
          <p:cNvPr id="10" name="Text 8"/>
          <p:cNvSpPr/>
          <p:nvPr/>
        </p:nvSpPr>
        <p:spPr>
          <a:xfrm>
            <a:off x="402336" y="2011680"/>
            <a:ext cx="3904488" cy="274320"/>
          </a:xfrm>
          <a:prstGeom prst="rect">
            <a:avLst/>
          </a:prstGeom>
          <a:noFill/>
          <a:ln/>
        </p:spPr>
        <p:txBody>
          <a:bodyPr wrap="square" rtlCol="0" anchor="ctr"/>
          <a:lstStyle/>
          <a:p>
            <a:pPr indent="0" marL="0">
              <a:buNone/>
            </a:pPr>
            <a:r>
              <a:rPr lang="en-US" sz="1200" b="1" dirty="0">
                <a:solidFill>
                  <a:srgbClr val="0F6E56"/>
                </a:solidFill>
                <a:latin typeface="Calibri" pitchFamily="34" charset="0"/>
                <a:ea typeface="Calibri" pitchFamily="34" charset="-122"/>
                <a:cs typeface="Calibri" pitchFamily="34" charset="-120"/>
              </a:rPr>
              <a:t>Energy efficiency through automation</a:t>
            </a:r>
            <a:endParaRPr lang="en-US" sz="1200" dirty="0"/>
          </a:p>
        </p:txBody>
      </p:sp>
      <p:sp>
        <p:nvSpPr>
          <p:cNvPr id="11" name="Text 9"/>
          <p:cNvSpPr/>
          <p:nvPr/>
        </p:nvSpPr>
        <p:spPr>
          <a:xfrm>
            <a:off x="402336" y="2359152"/>
            <a:ext cx="3904488" cy="1828800"/>
          </a:xfrm>
          <a:prstGeom prst="rect">
            <a:avLst/>
          </a:prstGeom>
          <a:noFill/>
          <a:ln/>
        </p:spPr>
        <p:txBody>
          <a:bodyPr wrap="square" rtlCol="0" anchor="ctr"/>
          <a:lstStyle/>
          <a:p>
            <a:pPr indent="0" marL="0">
              <a:buNone/>
            </a:pPr>
            <a:r>
              <a:rPr lang="en-US" sz="1100" dirty="0">
                <a:solidFill>
                  <a:srgbClr val="334455"/>
                </a:solidFill>
                <a:latin typeface="Calibri" pitchFamily="34" charset="0"/>
                <a:ea typeface="Calibri" pitchFamily="34" charset="-122"/>
                <a:cs typeface="Calibri" pitchFamily="34" charset="-120"/>
              </a:rPr>
              <a:t>We optimise automation systems to reduce energy consumption, minimise unnecessary equipment run-time, and reduce flaring — directly lowering the carbon footprint of offshore assets.</a:t>
            </a:r>
            <a:endParaRPr lang="en-US" sz="1100" dirty="0"/>
          </a:p>
        </p:txBody>
      </p:sp>
      <p:sp>
        <p:nvSpPr>
          <p:cNvPr id="12" name="Shape 10"/>
          <p:cNvSpPr/>
          <p:nvPr/>
        </p:nvSpPr>
        <p:spPr>
          <a:xfrm>
            <a:off x="4709160" y="1920240"/>
            <a:ext cx="4160520" cy="2468880"/>
          </a:xfrm>
          <a:prstGeom prst="rect">
            <a:avLst/>
          </a:prstGeom>
          <a:solidFill>
            <a:srgbClr val="F0FAF4"/>
          </a:solidFill>
          <a:ln w="6350">
            <a:solidFill>
              <a:srgbClr val="7BC89A"/>
            </a:solidFill>
            <a:prstDash val="solid"/>
          </a:ln>
        </p:spPr>
      </p:sp>
      <p:sp>
        <p:nvSpPr>
          <p:cNvPr id="13" name="Shape 11"/>
          <p:cNvSpPr/>
          <p:nvPr/>
        </p:nvSpPr>
        <p:spPr>
          <a:xfrm>
            <a:off x="4709160" y="1920240"/>
            <a:ext cx="4160520" cy="36576"/>
          </a:xfrm>
          <a:prstGeom prst="rect">
            <a:avLst/>
          </a:prstGeom>
          <a:solidFill>
            <a:srgbClr val="0E4D1F"/>
          </a:solidFill>
          <a:ln w="12700">
            <a:solidFill>
              <a:srgbClr val="0E4D1F"/>
            </a:solidFill>
            <a:prstDash val="solid"/>
          </a:ln>
        </p:spPr>
      </p:sp>
      <p:sp>
        <p:nvSpPr>
          <p:cNvPr id="14" name="Text 12"/>
          <p:cNvSpPr/>
          <p:nvPr/>
        </p:nvSpPr>
        <p:spPr>
          <a:xfrm>
            <a:off x="4837176" y="2011680"/>
            <a:ext cx="3904488" cy="274320"/>
          </a:xfrm>
          <a:prstGeom prst="rect">
            <a:avLst/>
          </a:prstGeom>
          <a:noFill/>
          <a:ln/>
        </p:spPr>
        <p:txBody>
          <a:bodyPr wrap="square" rtlCol="0" anchor="ctr"/>
          <a:lstStyle/>
          <a:p>
            <a:pPr indent="0" marL="0">
              <a:buNone/>
            </a:pPr>
            <a:r>
              <a:rPr lang="en-US" sz="1200" b="1" dirty="0">
                <a:solidFill>
                  <a:srgbClr val="0E4D1F"/>
                </a:solidFill>
                <a:latin typeface="Calibri" pitchFamily="34" charset="0"/>
                <a:ea typeface="Calibri" pitchFamily="34" charset="-122"/>
                <a:cs typeface="Calibri" pitchFamily="34" charset="-120"/>
              </a:rPr>
              <a:t>Continuous commitment — not a milestone</a:t>
            </a:r>
            <a:endParaRPr lang="en-US" sz="1200" dirty="0"/>
          </a:p>
        </p:txBody>
      </p:sp>
      <p:sp>
        <p:nvSpPr>
          <p:cNvPr id="15" name="Text 13"/>
          <p:cNvSpPr/>
          <p:nvPr/>
        </p:nvSpPr>
        <p:spPr>
          <a:xfrm>
            <a:off x="4837176" y="2359152"/>
            <a:ext cx="3904488" cy="1828800"/>
          </a:xfrm>
          <a:prstGeom prst="rect">
            <a:avLst/>
          </a:prstGeom>
          <a:noFill/>
          <a:ln/>
        </p:spPr>
        <p:txBody>
          <a:bodyPr wrap="square" rtlCol="0" anchor="ctr"/>
          <a:lstStyle/>
          <a:p>
            <a:pPr indent="0" marL="0">
              <a:buNone/>
            </a:pPr>
            <a:r>
              <a:rPr lang="en-US" sz="1100" dirty="0">
                <a:solidFill>
                  <a:srgbClr val="334455"/>
                </a:solidFill>
                <a:latin typeface="Calibri" pitchFamily="34" charset="0"/>
                <a:ea typeface="Calibri" pitchFamily="34" charset="-122"/>
                <a:cs typeface="Calibri" pitchFamily="34" charset="-120"/>
              </a:rPr>
              <a:t>Sustainability is embedded into how we work, not treated as a separate initiative. Every engagement considers environmental impact as a core part of the delivery.</a:t>
            </a:r>
            <a:endParaRPr lang="en-US" sz="1100" dirty="0"/>
          </a:p>
        </p:txBody>
      </p:sp>
      <p:sp>
        <p:nvSpPr>
          <p:cNvPr id="16" name="Shape 14"/>
          <p:cNvSpPr/>
          <p:nvPr/>
        </p:nvSpPr>
        <p:spPr>
          <a:xfrm>
            <a:off x="274320" y="4590288"/>
            <a:ext cx="8595360" cy="384048"/>
          </a:xfrm>
          <a:prstGeom prst="rect">
            <a:avLst/>
          </a:prstGeom>
          <a:solidFill>
            <a:srgbClr val="0F6E56"/>
          </a:solidFill>
          <a:ln w="12700">
            <a:solidFill>
              <a:srgbClr val="0F6E56"/>
            </a:solidFill>
            <a:prstDash val="solid"/>
          </a:ln>
        </p:spPr>
      </p:sp>
      <p:sp>
        <p:nvSpPr>
          <p:cNvPr id="17" name="Text 15"/>
          <p:cNvSpPr/>
          <p:nvPr/>
        </p:nvSpPr>
        <p:spPr>
          <a:xfrm>
            <a:off x="457200" y="4645152"/>
            <a:ext cx="8229600" cy="274320"/>
          </a:xfrm>
          <a:prstGeom prst="rect">
            <a:avLst/>
          </a:prstGeom>
          <a:noFill/>
          <a:ln/>
        </p:spPr>
        <p:txBody>
          <a:bodyPr wrap="square" rtlCol="0" anchor="ctr"/>
          <a:lstStyle/>
          <a:p>
            <a:pPr indent="0" marL="0">
              <a:buNone/>
            </a:pPr>
            <a:r>
              <a:rPr lang="en-US" sz="1050" b="1" dirty="0">
                <a:solidFill>
                  <a:srgbClr val="E8F5EC"/>
                </a:solidFill>
                <a:latin typeface="Calibri" pitchFamily="34" charset="0"/>
                <a:ea typeface="Calibri" pitchFamily="34" charset="-122"/>
                <a:cs typeface="Calibri" pitchFamily="34" charset="-120"/>
              </a:rPr>
              <a:t>OUR POSITION  ·  Sustainability is not a target date — it is a continuous commitment embedded in every decision we make.</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21B2E"/>
        </a:solidFill>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C86018"/>
          </a:solidFill>
          <a:ln w="12700">
            <a:solidFill>
              <a:srgbClr val="C86018"/>
            </a:solidFill>
            <a:prstDash val="solid"/>
          </a:ln>
        </p:spPr>
      </p:sp>
      <p:sp>
        <p:nvSpPr>
          <p:cNvPr id="3" name="Shape 1"/>
          <p:cNvSpPr/>
          <p:nvPr/>
        </p:nvSpPr>
        <p:spPr>
          <a:xfrm>
            <a:off x="6858000" y="0"/>
            <a:ext cx="2286000" cy="5143500"/>
          </a:xfrm>
          <a:prstGeom prst="rect">
            <a:avLst/>
          </a:prstGeom>
          <a:solidFill>
            <a:srgbClr val="065A82">
              <a:alpha val="12000"/>
            </a:srgbClr>
          </a:solidFill>
          <a:ln w="12700">
            <a:solidFill>
              <a:srgbClr val="065A82">
                <a:alpha val="12000"/>
              </a:srgbClr>
            </a:solidFill>
            <a:prstDash val="solid"/>
          </a:ln>
        </p:spPr>
      </p:sp>
      <p:sp>
        <p:nvSpPr>
          <p:cNvPr id="4" name="Text 2"/>
          <p:cNvSpPr/>
          <p:nvPr/>
        </p:nvSpPr>
        <p:spPr>
          <a:xfrm>
            <a:off x="274320" y="548640"/>
            <a:ext cx="8229600" cy="347472"/>
          </a:xfrm>
          <a:prstGeom prst="rect">
            <a:avLst/>
          </a:prstGeom>
          <a:noFill/>
          <a:ln/>
        </p:spPr>
        <p:txBody>
          <a:bodyPr wrap="square" rtlCol="0" anchor="ctr"/>
          <a:lstStyle/>
          <a:p>
            <a:pPr indent="0" marL="0">
              <a:buNone/>
            </a:pPr>
            <a:r>
              <a:rPr lang="en-US" sz="1000" spc="500" kern="0" dirty="0">
                <a:solidFill>
                  <a:srgbClr val="C86018"/>
                </a:solidFill>
                <a:latin typeface="Calibri" pitchFamily="34" charset="0"/>
                <a:ea typeface="Calibri" pitchFamily="34" charset="-122"/>
                <a:cs typeface="Calibri" pitchFamily="34" charset="-120"/>
              </a:rPr>
              <a:t>OUR VISION</a:t>
            </a:r>
            <a:endParaRPr lang="en-US" sz="1000" dirty="0"/>
          </a:p>
        </p:txBody>
      </p:sp>
      <p:sp>
        <p:nvSpPr>
          <p:cNvPr id="5" name="Text 3"/>
          <p:cNvSpPr/>
          <p:nvPr/>
        </p:nvSpPr>
        <p:spPr>
          <a:xfrm>
            <a:off x="274320" y="1078992"/>
            <a:ext cx="7132320" cy="1417320"/>
          </a:xfrm>
          <a:prstGeom prst="rect">
            <a:avLst/>
          </a:prstGeom>
          <a:noFill/>
          <a:ln/>
        </p:spPr>
        <p:txBody>
          <a:bodyPr wrap="square" rtlCol="0" anchor="ctr"/>
          <a:lstStyle/>
          <a:p>
            <a:pPr indent="0" marL="0">
              <a:buNone/>
            </a:pPr>
            <a:r>
              <a:rPr lang="en-US" sz="2200" i="1" dirty="0">
                <a:solidFill>
                  <a:srgbClr val="EEF4FA"/>
                </a:solidFill>
                <a:latin typeface="Calibri" pitchFamily="34" charset="0"/>
                <a:ea typeface="Calibri" pitchFamily="34" charset="-122"/>
                <a:cs typeface="Calibri" pitchFamily="34" charset="-120"/>
              </a:rPr>
              <a:t>"To become the go-to offshore technical intelligence firm in Latin America — recognised not just for what we fix, but for what we prevent."</a:t>
            </a:r>
            <a:endParaRPr lang="en-US" sz="2200" dirty="0"/>
          </a:p>
        </p:txBody>
      </p:sp>
      <p:sp>
        <p:nvSpPr>
          <p:cNvPr id="6" name="Shape 4"/>
          <p:cNvSpPr/>
          <p:nvPr/>
        </p:nvSpPr>
        <p:spPr>
          <a:xfrm>
            <a:off x="274320" y="2633472"/>
            <a:ext cx="5029200" cy="0"/>
          </a:xfrm>
          <a:prstGeom prst="line">
            <a:avLst/>
          </a:prstGeom>
          <a:noFill/>
          <a:ln w="12700">
            <a:solidFill>
              <a:srgbClr val="C86018"/>
            </a:solidFill>
            <a:prstDash val="solid"/>
          </a:ln>
        </p:spPr>
      </p:sp>
      <p:sp>
        <p:nvSpPr>
          <p:cNvPr id="7" name="Shape 5"/>
          <p:cNvSpPr/>
          <p:nvPr/>
        </p:nvSpPr>
        <p:spPr>
          <a:xfrm>
            <a:off x="274320" y="2788920"/>
            <a:ext cx="128016" cy="128016"/>
          </a:xfrm>
          <a:prstGeom prst="ellipse">
            <a:avLst/>
          </a:prstGeom>
          <a:solidFill>
            <a:srgbClr val="C86018"/>
          </a:solidFill>
          <a:ln w="12700">
            <a:solidFill>
              <a:srgbClr val="C86018"/>
            </a:solidFill>
            <a:prstDash val="solid"/>
          </a:ln>
        </p:spPr>
      </p:sp>
      <p:sp>
        <p:nvSpPr>
          <p:cNvPr id="8" name="Text 6"/>
          <p:cNvSpPr/>
          <p:nvPr/>
        </p:nvSpPr>
        <p:spPr>
          <a:xfrm>
            <a:off x="502920" y="2770632"/>
            <a:ext cx="6858000" cy="347472"/>
          </a:xfrm>
          <a:prstGeom prst="rect">
            <a:avLst/>
          </a:prstGeom>
          <a:noFill/>
          <a:ln/>
        </p:spPr>
        <p:txBody>
          <a:bodyPr wrap="square" rtlCol="0" anchor="ctr"/>
          <a:lstStyle/>
          <a:p>
            <a:pPr indent="0" marL="0">
              <a:buNone/>
            </a:pPr>
            <a:r>
              <a:rPr lang="en-US" sz="1200" dirty="0">
                <a:solidFill>
                  <a:srgbClr val="7090B0"/>
                </a:solidFill>
                <a:latin typeface="Calibri" pitchFamily="34" charset="0"/>
                <a:ea typeface="Calibri" pitchFamily="34" charset="-122"/>
                <a:cs typeface="Calibri" pitchFamily="34" charset="-120"/>
              </a:rPr>
              <a:t>Zero downtime. Mobilized in hours. Resolved on site.</a:t>
            </a:r>
            <a:endParaRPr lang="en-US" sz="1200" dirty="0"/>
          </a:p>
        </p:txBody>
      </p:sp>
      <p:sp>
        <p:nvSpPr>
          <p:cNvPr id="9" name="Shape 7"/>
          <p:cNvSpPr/>
          <p:nvPr/>
        </p:nvSpPr>
        <p:spPr>
          <a:xfrm>
            <a:off x="274320" y="3209544"/>
            <a:ext cx="128016" cy="128016"/>
          </a:xfrm>
          <a:prstGeom prst="ellipse">
            <a:avLst/>
          </a:prstGeom>
          <a:solidFill>
            <a:srgbClr val="C86018"/>
          </a:solidFill>
          <a:ln w="12700">
            <a:solidFill>
              <a:srgbClr val="C86018"/>
            </a:solidFill>
            <a:prstDash val="solid"/>
          </a:ln>
        </p:spPr>
      </p:sp>
      <p:sp>
        <p:nvSpPr>
          <p:cNvPr id="10" name="Text 8"/>
          <p:cNvSpPr/>
          <p:nvPr/>
        </p:nvSpPr>
        <p:spPr>
          <a:xfrm>
            <a:off x="502920" y="3191256"/>
            <a:ext cx="6858000" cy="347472"/>
          </a:xfrm>
          <a:prstGeom prst="rect">
            <a:avLst/>
          </a:prstGeom>
          <a:noFill/>
          <a:ln/>
        </p:spPr>
        <p:txBody>
          <a:bodyPr wrap="square" rtlCol="0" anchor="ctr"/>
          <a:lstStyle/>
          <a:p>
            <a:pPr indent="0" marL="0">
              <a:buNone/>
            </a:pPr>
            <a:r>
              <a:rPr lang="en-US" sz="1200" dirty="0">
                <a:solidFill>
                  <a:srgbClr val="7090B0"/>
                </a:solidFill>
                <a:latin typeface="Calibri" pitchFamily="34" charset="0"/>
                <a:ea typeface="Calibri" pitchFamily="34" charset="-122"/>
                <a:cs typeface="Calibri" pitchFamily="34" charset="-120"/>
              </a:rPr>
              <a:t>AI embedded in every engagement — not an add-on, a foundation.</a:t>
            </a:r>
            <a:endParaRPr lang="en-US" sz="1200" dirty="0"/>
          </a:p>
        </p:txBody>
      </p:sp>
      <p:sp>
        <p:nvSpPr>
          <p:cNvPr id="11" name="Shape 9"/>
          <p:cNvSpPr/>
          <p:nvPr/>
        </p:nvSpPr>
        <p:spPr>
          <a:xfrm>
            <a:off x="274320" y="3630168"/>
            <a:ext cx="128016" cy="128016"/>
          </a:xfrm>
          <a:prstGeom prst="ellipse">
            <a:avLst/>
          </a:prstGeom>
          <a:solidFill>
            <a:srgbClr val="C86018"/>
          </a:solidFill>
          <a:ln w="12700">
            <a:solidFill>
              <a:srgbClr val="C86018"/>
            </a:solidFill>
            <a:prstDash val="solid"/>
          </a:ln>
        </p:spPr>
      </p:sp>
      <p:sp>
        <p:nvSpPr>
          <p:cNvPr id="12" name="Text 10"/>
          <p:cNvSpPr/>
          <p:nvPr/>
        </p:nvSpPr>
        <p:spPr>
          <a:xfrm>
            <a:off x="502920" y="3611880"/>
            <a:ext cx="6858000" cy="347472"/>
          </a:xfrm>
          <a:prstGeom prst="rect">
            <a:avLst/>
          </a:prstGeom>
          <a:noFill/>
          <a:ln/>
        </p:spPr>
        <p:txBody>
          <a:bodyPr wrap="square" rtlCol="0" anchor="ctr"/>
          <a:lstStyle/>
          <a:p>
            <a:pPr indent="0" marL="0">
              <a:buNone/>
            </a:pPr>
            <a:r>
              <a:rPr lang="en-US" sz="1200" dirty="0">
                <a:solidFill>
                  <a:srgbClr val="7090B0"/>
                </a:solidFill>
                <a:latin typeface="Calibri" pitchFamily="34" charset="0"/>
                <a:ea typeface="Calibri" pitchFamily="34" charset="-122"/>
                <a:cs typeface="Calibri" pitchFamily="34" charset="-120"/>
              </a:rPr>
              <a:t>Sustainable operations built on more than just fixing what breaks.</a:t>
            </a:r>
            <a:endParaRPr lang="en-US" sz="1200" dirty="0"/>
          </a:p>
        </p:txBody>
      </p:sp>
      <p:sp>
        <p:nvSpPr>
          <p:cNvPr id="13" name="Shape 11"/>
          <p:cNvSpPr/>
          <p:nvPr/>
        </p:nvSpPr>
        <p:spPr>
          <a:xfrm>
            <a:off x="274320" y="4050792"/>
            <a:ext cx="128016" cy="128016"/>
          </a:xfrm>
          <a:prstGeom prst="ellipse">
            <a:avLst/>
          </a:prstGeom>
          <a:solidFill>
            <a:srgbClr val="C86018"/>
          </a:solidFill>
          <a:ln w="12700">
            <a:solidFill>
              <a:srgbClr val="C86018"/>
            </a:solidFill>
            <a:prstDash val="solid"/>
          </a:ln>
        </p:spPr>
      </p:sp>
      <p:sp>
        <p:nvSpPr>
          <p:cNvPr id="14" name="Text 12"/>
          <p:cNvSpPr/>
          <p:nvPr/>
        </p:nvSpPr>
        <p:spPr>
          <a:xfrm>
            <a:off x="502920" y="4032504"/>
            <a:ext cx="6858000" cy="347472"/>
          </a:xfrm>
          <a:prstGeom prst="rect">
            <a:avLst/>
          </a:prstGeom>
          <a:noFill/>
          <a:ln/>
        </p:spPr>
        <p:txBody>
          <a:bodyPr wrap="square" rtlCol="0" anchor="ctr"/>
          <a:lstStyle/>
          <a:p>
            <a:pPr indent="0" marL="0">
              <a:buNone/>
            </a:pPr>
            <a:r>
              <a:rPr lang="en-US" sz="1200" dirty="0">
                <a:solidFill>
                  <a:srgbClr val="7090B0"/>
                </a:solidFill>
                <a:latin typeface="Calibri" pitchFamily="34" charset="0"/>
                <a:ea typeface="Calibri" pitchFamily="34" charset="-122"/>
                <a:cs typeface="Calibri" pitchFamily="34" charset="-120"/>
              </a:rPr>
              <a:t>You set the priorities — we deliver the expertise to protect them.</a:t>
            </a:r>
            <a:endParaRPr lang="en-US" sz="1200" dirty="0"/>
          </a:p>
        </p:txBody>
      </p:sp>
      <p:sp>
        <p:nvSpPr>
          <p:cNvPr id="15" name="Text 13"/>
          <p:cNvSpPr/>
          <p:nvPr/>
        </p:nvSpPr>
        <p:spPr>
          <a:xfrm>
            <a:off x="274320" y="4736592"/>
            <a:ext cx="8229600" cy="274320"/>
          </a:xfrm>
          <a:prstGeom prst="rect">
            <a:avLst/>
          </a:prstGeom>
          <a:noFill/>
          <a:ln/>
        </p:spPr>
        <p:txBody>
          <a:bodyPr wrap="square" rtlCol="0" anchor="ctr"/>
          <a:lstStyle/>
          <a:p>
            <a:pPr indent="0" marL="0">
              <a:buNone/>
            </a:pPr>
            <a:r>
              <a:rPr lang="en-US" sz="1000" spc="100" kern="0" dirty="0">
                <a:solidFill>
                  <a:srgbClr val="3A5A7A"/>
                </a:solidFill>
                <a:latin typeface="Calibri" pitchFamily="34" charset="0"/>
                <a:ea typeface="Calibri" pitchFamily="34" charset="-122"/>
                <a:cs typeface="Calibri" pitchFamily="34" charset="-120"/>
              </a:rPr>
              <a:t>JIMS Ocean  ·  jimsocean.com  ·  Macaé, Rio de Janeiro, Brazil</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JIMS Ocean — Company Portfolio</dc:title>
  <dc:subject>PptxGenJS Presentation</dc:subject>
  <dc:creator>PptxGenJS</dc:creator>
  <cp:lastModifiedBy>PptxGenJS</cp:lastModifiedBy>
  <cp:revision>1</cp:revision>
  <dcterms:created xsi:type="dcterms:W3CDTF">2026-05-25T21:49:14Z</dcterms:created>
  <dcterms:modified xsi:type="dcterms:W3CDTF">2026-05-25T21:49:14Z</dcterms:modified>
</cp:coreProperties>
</file>